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683" r:id="rId2"/>
  </p:sldMasterIdLst>
  <p:notesMasterIdLst>
    <p:notesMasterId r:id="rId24"/>
  </p:notesMasterIdLst>
  <p:handoutMasterIdLst>
    <p:handoutMasterId r:id="rId25"/>
  </p:handoutMasterIdLst>
  <p:sldIdLst>
    <p:sldId id="419" r:id="rId3"/>
    <p:sldId id="2364" r:id="rId4"/>
    <p:sldId id="2356" r:id="rId5"/>
    <p:sldId id="2366" r:id="rId6"/>
    <p:sldId id="2357" r:id="rId7"/>
    <p:sldId id="2367" r:id="rId8"/>
    <p:sldId id="2358" r:id="rId9"/>
    <p:sldId id="2368" r:id="rId10"/>
    <p:sldId id="2360" r:id="rId11"/>
    <p:sldId id="2369" r:id="rId12"/>
    <p:sldId id="2354" r:id="rId13"/>
    <p:sldId id="2353" r:id="rId14"/>
    <p:sldId id="2348" r:id="rId15"/>
    <p:sldId id="2365" r:id="rId16"/>
    <p:sldId id="2349" r:id="rId17"/>
    <p:sldId id="2350" r:id="rId18"/>
    <p:sldId id="2361" r:id="rId19"/>
    <p:sldId id="2370" r:id="rId20"/>
    <p:sldId id="2362" r:id="rId21"/>
    <p:sldId id="2363" r:id="rId22"/>
    <p:sldId id="235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975"/>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p:restoredTop sz="83293" autoAdjust="0"/>
  </p:normalViewPr>
  <p:slideViewPr>
    <p:cSldViewPr snapToGrid="0" snapToObjects="1" showGuides="1">
      <p:cViewPr varScale="1">
        <p:scale>
          <a:sx n="52" d="100"/>
          <a:sy n="52" d="100"/>
        </p:scale>
        <p:origin x="1204" y="60"/>
      </p:cViewPr>
      <p:guideLst>
        <p:guide pos="3840"/>
        <p:guide orient="horz" pos="2160"/>
      </p:guideLst>
    </p:cSldViewPr>
  </p:slideViewPr>
  <p:notesTextViewPr>
    <p:cViewPr>
      <p:scale>
        <a:sx n="1" d="1"/>
        <a:sy n="1" d="1"/>
      </p:scale>
      <p:origin x="0" y="0"/>
    </p:cViewPr>
  </p:notesTextViewPr>
  <p:notesViewPr>
    <p:cSldViewPr snapToGrid="0" snapToObjects="1">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C86C2-4928-42A9-9E65-C314B4B565B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726933-6AFE-4EAF-96AF-32073625BCC3}">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January</a:t>
          </a:r>
        </a:p>
      </dgm:t>
    </dgm:pt>
    <dgm:pt modelId="{D111912B-767B-46EC-BF6E-BC14B5FDA822}" type="parTrans" cxnId="{FA05FC34-51DA-4111-A129-DA415483B208}">
      <dgm:prSet/>
      <dgm:spPr/>
      <dgm:t>
        <a:bodyPr/>
        <a:lstStyle/>
        <a:p>
          <a:endParaRPr lang="en-US"/>
        </a:p>
      </dgm:t>
    </dgm:pt>
    <dgm:pt modelId="{B4484892-AA7E-477A-95B5-2E736F3E64DD}" type="sibTrans" cxnId="{FA05FC34-51DA-4111-A129-DA415483B208}">
      <dgm:prSet/>
      <dgm:spPr/>
      <dgm:t>
        <a:bodyPr/>
        <a:lstStyle/>
        <a:p>
          <a:endParaRPr lang="en-US"/>
        </a:p>
      </dgm:t>
    </dgm:pt>
    <dgm:pt modelId="{802F391E-FFDB-4E9B-AD79-6076C095B478}">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February</a:t>
          </a:r>
        </a:p>
      </dgm:t>
    </dgm:pt>
    <dgm:pt modelId="{F200C27C-9B70-4A8E-8108-64973B027B57}" type="parTrans" cxnId="{620B1B85-813B-48D8-8A51-92A19227B472}">
      <dgm:prSet/>
      <dgm:spPr/>
      <dgm:t>
        <a:bodyPr/>
        <a:lstStyle/>
        <a:p>
          <a:endParaRPr lang="en-US"/>
        </a:p>
      </dgm:t>
    </dgm:pt>
    <dgm:pt modelId="{ABBE4E2D-009E-41BE-BC04-21AF0B5F0977}" type="sibTrans" cxnId="{620B1B85-813B-48D8-8A51-92A19227B472}">
      <dgm:prSet/>
      <dgm:spPr/>
      <dgm:t>
        <a:bodyPr/>
        <a:lstStyle/>
        <a:p>
          <a:endParaRPr lang="en-US"/>
        </a:p>
      </dgm:t>
    </dgm:pt>
    <dgm:pt modelId="{C874316A-6513-465C-B9F6-7A224E69171A}">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March</a:t>
          </a:r>
        </a:p>
      </dgm:t>
    </dgm:pt>
    <dgm:pt modelId="{F2C3E637-D955-42A0-9C2D-89A6DAFBE2E9}" type="parTrans" cxnId="{F093C11A-CB36-4D54-B14D-22A409D5D4A7}">
      <dgm:prSet/>
      <dgm:spPr/>
      <dgm:t>
        <a:bodyPr/>
        <a:lstStyle/>
        <a:p>
          <a:endParaRPr lang="en-US"/>
        </a:p>
      </dgm:t>
    </dgm:pt>
    <dgm:pt modelId="{2C1AEBA1-A31A-467A-9DF2-7343803522C1}" type="sibTrans" cxnId="{F093C11A-CB36-4D54-B14D-22A409D5D4A7}">
      <dgm:prSet/>
      <dgm:spPr/>
      <dgm:t>
        <a:bodyPr/>
        <a:lstStyle/>
        <a:p>
          <a:endParaRPr lang="en-US"/>
        </a:p>
      </dgm:t>
    </dgm:pt>
    <dgm:pt modelId="{31ACBFD3-8B19-4582-B364-208FC44E57AF}">
      <dgm:prSet phldrT="[Text]" phldr="0"/>
      <dgm:spPr>
        <a:solidFill>
          <a:srgbClr val="F9A61A"/>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April</a:t>
          </a:r>
          <a:endParaRPr lang="en-US" dirty="0">
            <a:latin typeface="Arial" panose="020B0604020202020204" pitchFamily="34" charset="0"/>
            <a:cs typeface="Arial" panose="020B0604020202020204" pitchFamily="34" charset="0"/>
          </a:endParaRPr>
        </a:p>
      </dgm:t>
    </dgm:pt>
    <dgm:pt modelId="{CBE7944D-C46F-4A7B-A15C-AEED7CAB11A1}" type="parTrans" cxnId="{2DA5F4E9-3253-4B20-8B48-F7E26680BB29}">
      <dgm:prSet/>
      <dgm:spPr/>
      <dgm:t>
        <a:bodyPr/>
        <a:lstStyle/>
        <a:p>
          <a:endParaRPr lang="en-US"/>
        </a:p>
      </dgm:t>
    </dgm:pt>
    <dgm:pt modelId="{2AC5B6A6-CA01-4453-BC86-2E162AB3AE2C}" type="sibTrans" cxnId="{2DA5F4E9-3253-4B20-8B48-F7E26680BB29}">
      <dgm:prSet/>
      <dgm:spPr/>
      <dgm:t>
        <a:bodyPr/>
        <a:lstStyle/>
        <a:p>
          <a:endParaRPr lang="en-US"/>
        </a:p>
      </dgm:t>
    </dgm:pt>
    <dgm:pt modelId="{023AFE2F-11C8-490A-95B6-2EB688505209}">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May </a:t>
          </a:r>
        </a:p>
      </dgm:t>
    </dgm:pt>
    <dgm:pt modelId="{61D44B93-D693-4943-9594-AAF9C7AFDB8E}" type="parTrans" cxnId="{89918B10-DA70-44CF-914A-B6007922167B}">
      <dgm:prSet/>
      <dgm:spPr/>
      <dgm:t>
        <a:bodyPr/>
        <a:lstStyle/>
        <a:p>
          <a:endParaRPr lang="en-US"/>
        </a:p>
      </dgm:t>
    </dgm:pt>
    <dgm:pt modelId="{57B3FC7C-D402-4B64-90C5-0292B7B22C43}" type="sibTrans" cxnId="{89918B10-DA70-44CF-914A-B6007922167B}">
      <dgm:prSet/>
      <dgm:spPr/>
      <dgm:t>
        <a:bodyPr/>
        <a:lstStyle/>
        <a:p>
          <a:endParaRPr lang="en-US"/>
        </a:p>
      </dgm:t>
    </dgm:pt>
    <dgm:pt modelId="{B1D6144A-3EF4-4AC0-974E-40687D781254}">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June</a:t>
          </a:r>
        </a:p>
      </dgm:t>
    </dgm:pt>
    <dgm:pt modelId="{7A8712DE-2262-48C2-A468-3FFEFDC95EFF}" type="parTrans" cxnId="{E2E812D9-0E92-446C-A708-FE0F1252CCB6}">
      <dgm:prSet/>
      <dgm:spPr/>
      <dgm:t>
        <a:bodyPr/>
        <a:lstStyle/>
        <a:p>
          <a:endParaRPr lang="en-US"/>
        </a:p>
      </dgm:t>
    </dgm:pt>
    <dgm:pt modelId="{6ED2B6F0-13E3-4AC6-BDD5-3F6E5F6C5161}" type="sibTrans" cxnId="{E2E812D9-0E92-446C-A708-FE0F1252CCB6}">
      <dgm:prSet/>
      <dgm:spPr/>
      <dgm:t>
        <a:bodyPr/>
        <a:lstStyle/>
        <a:p>
          <a:endParaRPr lang="en-US"/>
        </a:p>
      </dgm:t>
    </dgm:pt>
    <dgm:pt modelId="{06DCB2F4-AC52-4E42-90F4-D1FE9F5345D8}">
      <dgm:prSet phldrT="[Text]" phldr="0"/>
      <dgm:spPr>
        <a:solidFill>
          <a:srgbClr val="F9A61A"/>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July </a:t>
          </a:r>
          <a:endParaRPr lang="en-US" dirty="0">
            <a:latin typeface="Arial" panose="020B0604020202020204" pitchFamily="34" charset="0"/>
            <a:cs typeface="Arial" panose="020B0604020202020204" pitchFamily="34" charset="0"/>
          </a:endParaRPr>
        </a:p>
      </dgm:t>
    </dgm:pt>
    <dgm:pt modelId="{55926B04-664F-4662-822C-306DE8095298}" type="parTrans" cxnId="{0707585D-EE2F-47BA-A7E3-7C73A1E88360}">
      <dgm:prSet/>
      <dgm:spPr/>
      <dgm:t>
        <a:bodyPr/>
        <a:lstStyle/>
        <a:p>
          <a:endParaRPr lang="en-US"/>
        </a:p>
      </dgm:t>
    </dgm:pt>
    <dgm:pt modelId="{DB1A4505-27DF-404D-8506-DBD9B2900DE4}" type="sibTrans" cxnId="{0707585D-EE2F-47BA-A7E3-7C73A1E88360}">
      <dgm:prSet/>
      <dgm:spPr/>
      <dgm:t>
        <a:bodyPr/>
        <a:lstStyle/>
        <a:p>
          <a:endParaRPr lang="en-US"/>
        </a:p>
      </dgm:t>
    </dgm:pt>
    <dgm:pt modelId="{89C076E4-9892-43F5-953B-7E649AD9D328}">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August</a:t>
          </a:r>
        </a:p>
      </dgm:t>
    </dgm:pt>
    <dgm:pt modelId="{4D8A78CE-6009-4EC7-B74A-BD16B0647031}" type="parTrans" cxnId="{DED651B8-E039-40BC-A03E-4B6C034A8194}">
      <dgm:prSet/>
      <dgm:spPr/>
      <dgm:t>
        <a:bodyPr/>
        <a:lstStyle/>
        <a:p>
          <a:endParaRPr lang="en-US"/>
        </a:p>
      </dgm:t>
    </dgm:pt>
    <dgm:pt modelId="{D88401D5-F228-4DAF-A551-EF027B478C2D}" type="sibTrans" cxnId="{DED651B8-E039-40BC-A03E-4B6C034A8194}">
      <dgm:prSet/>
      <dgm:spPr/>
      <dgm:t>
        <a:bodyPr/>
        <a:lstStyle/>
        <a:p>
          <a:endParaRPr lang="en-US"/>
        </a:p>
      </dgm:t>
    </dgm:pt>
    <dgm:pt modelId="{131B33CB-8B26-4F8C-BFC8-045F87942008}">
      <dgm:prSet phldrT="[Text]" phldr="0"/>
      <dgm:spPr>
        <a:solidFill>
          <a:srgbClr val="F9A61A"/>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September</a:t>
          </a:r>
          <a:endParaRPr lang="en-US" dirty="0">
            <a:latin typeface="Arial" panose="020B0604020202020204" pitchFamily="34" charset="0"/>
            <a:cs typeface="Arial" panose="020B0604020202020204" pitchFamily="34" charset="0"/>
          </a:endParaRPr>
        </a:p>
      </dgm:t>
    </dgm:pt>
    <dgm:pt modelId="{6F49DA04-BD69-4DEE-A767-FFA7AE25F1C3}" type="parTrans" cxnId="{3DE306BE-0B54-40AE-AA84-8357545773F6}">
      <dgm:prSet/>
      <dgm:spPr/>
      <dgm:t>
        <a:bodyPr/>
        <a:lstStyle/>
        <a:p>
          <a:endParaRPr lang="en-US"/>
        </a:p>
      </dgm:t>
    </dgm:pt>
    <dgm:pt modelId="{39FF26DB-C5F3-4AC4-B36D-C27216161AAF}" type="sibTrans" cxnId="{3DE306BE-0B54-40AE-AA84-8357545773F6}">
      <dgm:prSet/>
      <dgm:spPr/>
      <dgm:t>
        <a:bodyPr/>
        <a:lstStyle/>
        <a:p>
          <a:endParaRPr lang="en-US"/>
        </a:p>
      </dgm:t>
    </dgm:pt>
    <dgm:pt modelId="{656A353A-4CC4-4125-B26A-2838DC61CF15}">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October </a:t>
          </a:r>
        </a:p>
      </dgm:t>
    </dgm:pt>
    <dgm:pt modelId="{0169944F-C523-4B9A-B69E-1D5EDE156B29}" type="parTrans" cxnId="{10DB6D21-31E8-4D16-B25E-9226911597EA}">
      <dgm:prSet/>
      <dgm:spPr/>
      <dgm:t>
        <a:bodyPr/>
        <a:lstStyle/>
        <a:p>
          <a:endParaRPr lang="en-US"/>
        </a:p>
      </dgm:t>
    </dgm:pt>
    <dgm:pt modelId="{B152AEB4-51DD-48CB-84E1-DAAC93151637}" type="sibTrans" cxnId="{10DB6D21-31E8-4D16-B25E-9226911597EA}">
      <dgm:prSet/>
      <dgm:spPr/>
      <dgm:t>
        <a:bodyPr/>
        <a:lstStyle/>
        <a:p>
          <a:endParaRPr lang="en-US"/>
        </a:p>
      </dgm:t>
    </dgm:pt>
    <dgm:pt modelId="{4E49C05C-840C-41CA-AC0D-C0A328EFF4BA}">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November </a:t>
          </a:r>
        </a:p>
      </dgm:t>
    </dgm:pt>
    <dgm:pt modelId="{AC59FFF9-50C3-4AEC-B660-3467548EEE4C}" type="parTrans" cxnId="{4DE1D162-C7A0-46B7-A5BB-0A7082AA0049}">
      <dgm:prSet/>
      <dgm:spPr/>
      <dgm:t>
        <a:bodyPr/>
        <a:lstStyle/>
        <a:p>
          <a:endParaRPr lang="en-US"/>
        </a:p>
      </dgm:t>
    </dgm:pt>
    <dgm:pt modelId="{2B49F39A-567E-4F5B-B235-423971CC5E20}" type="sibTrans" cxnId="{4DE1D162-C7A0-46B7-A5BB-0A7082AA0049}">
      <dgm:prSet/>
      <dgm:spPr/>
      <dgm:t>
        <a:bodyPr/>
        <a:lstStyle/>
        <a:p>
          <a:endParaRPr lang="en-US"/>
        </a:p>
      </dgm:t>
    </dgm:pt>
    <dgm:pt modelId="{E284FC9D-B617-4237-B593-171CE8A45FE8}">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December</a:t>
          </a:r>
        </a:p>
      </dgm:t>
    </dgm:pt>
    <dgm:pt modelId="{6134EACE-E4FB-439C-BE1B-D98385B89DAA}" type="parTrans" cxnId="{58F14E61-2AB5-4CBF-856F-9F5CBFC6DCFD}">
      <dgm:prSet/>
      <dgm:spPr/>
      <dgm:t>
        <a:bodyPr/>
        <a:lstStyle/>
        <a:p>
          <a:endParaRPr lang="en-US"/>
        </a:p>
      </dgm:t>
    </dgm:pt>
    <dgm:pt modelId="{3FF131E6-CDB7-41D6-AF34-614E3470F682}" type="sibTrans" cxnId="{58F14E61-2AB5-4CBF-856F-9F5CBFC6DCFD}">
      <dgm:prSet/>
      <dgm:spPr/>
      <dgm:t>
        <a:bodyPr/>
        <a:lstStyle/>
        <a:p>
          <a:endParaRPr lang="en-US"/>
        </a:p>
      </dgm:t>
    </dgm:pt>
    <dgm:pt modelId="{45904806-7C6A-4F72-9E29-DB371E8AE300}" type="pres">
      <dgm:prSet presAssocID="{A7FC86C2-4928-42A9-9E65-C314B4B565B8}" presName="hierChild1" presStyleCnt="0">
        <dgm:presLayoutVars>
          <dgm:orgChart val="1"/>
          <dgm:chPref val="1"/>
          <dgm:dir/>
          <dgm:animOne val="branch"/>
          <dgm:animLvl val="lvl"/>
          <dgm:resizeHandles/>
        </dgm:presLayoutVars>
      </dgm:prSet>
      <dgm:spPr/>
    </dgm:pt>
    <dgm:pt modelId="{66A87356-7F69-4682-BBF4-D93DC12090A5}" type="pres">
      <dgm:prSet presAssocID="{DF726933-6AFE-4EAF-96AF-32073625BCC3}" presName="hierRoot1" presStyleCnt="0">
        <dgm:presLayoutVars>
          <dgm:hierBranch val="init"/>
        </dgm:presLayoutVars>
      </dgm:prSet>
      <dgm:spPr/>
    </dgm:pt>
    <dgm:pt modelId="{ED668DF3-9948-4581-8C0F-9F19F5CAC3F1}" type="pres">
      <dgm:prSet presAssocID="{DF726933-6AFE-4EAF-96AF-32073625BCC3}" presName="rootComposite1" presStyleCnt="0"/>
      <dgm:spPr/>
    </dgm:pt>
    <dgm:pt modelId="{C047E898-6B72-4590-8354-D13EC05E6CFA}" type="pres">
      <dgm:prSet presAssocID="{DF726933-6AFE-4EAF-96AF-32073625BCC3}" presName="rootText1" presStyleLbl="node0" presStyleIdx="0" presStyleCnt="12">
        <dgm:presLayoutVars>
          <dgm:chPref val="3"/>
        </dgm:presLayoutVars>
      </dgm:prSet>
      <dgm:spPr/>
    </dgm:pt>
    <dgm:pt modelId="{8797FE24-41CC-4A56-A285-1082E59750AB}" type="pres">
      <dgm:prSet presAssocID="{DF726933-6AFE-4EAF-96AF-32073625BCC3}" presName="rootConnector1" presStyleLbl="node1" presStyleIdx="0" presStyleCnt="0"/>
      <dgm:spPr/>
    </dgm:pt>
    <dgm:pt modelId="{B5422A3B-8349-410A-B0F8-A6495CA00D58}" type="pres">
      <dgm:prSet presAssocID="{DF726933-6AFE-4EAF-96AF-32073625BCC3}" presName="hierChild2" presStyleCnt="0"/>
      <dgm:spPr/>
    </dgm:pt>
    <dgm:pt modelId="{43288402-D74F-45E3-AD3A-AFFD590B8776}" type="pres">
      <dgm:prSet presAssocID="{DF726933-6AFE-4EAF-96AF-32073625BCC3}" presName="hierChild3" presStyleCnt="0"/>
      <dgm:spPr/>
    </dgm:pt>
    <dgm:pt modelId="{E8ED63E9-4384-456A-928F-22F74EBE3DA0}" type="pres">
      <dgm:prSet presAssocID="{802F391E-FFDB-4E9B-AD79-6076C095B478}" presName="hierRoot1" presStyleCnt="0">
        <dgm:presLayoutVars>
          <dgm:hierBranch val="init"/>
        </dgm:presLayoutVars>
      </dgm:prSet>
      <dgm:spPr/>
    </dgm:pt>
    <dgm:pt modelId="{5EA6C945-A4E9-41E8-B444-A2DB8F52BDAB}" type="pres">
      <dgm:prSet presAssocID="{802F391E-FFDB-4E9B-AD79-6076C095B478}" presName="rootComposite1" presStyleCnt="0"/>
      <dgm:spPr/>
    </dgm:pt>
    <dgm:pt modelId="{E0578B37-4356-4E38-B8D3-0F5A526EFE1D}" type="pres">
      <dgm:prSet presAssocID="{802F391E-FFDB-4E9B-AD79-6076C095B478}" presName="rootText1" presStyleLbl="node0" presStyleIdx="1" presStyleCnt="12">
        <dgm:presLayoutVars>
          <dgm:chPref val="3"/>
        </dgm:presLayoutVars>
      </dgm:prSet>
      <dgm:spPr/>
    </dgm:pt>
    <dgm:pt modelId="{69D33EC6-F4CA-4181-8D5E-36BD75C225D1}" type="pres">
      <dgm:prSet presAssocID="{802F391E-FFDB-4E9B-AD79-6076C095B478}" presName="rootConnector1" presStyleLbl="node1" presStyleIdx="0" presStyleCnt="0"/>
      <dgm:spPr/>
    </dgm:pt>
    <dgm:pt modelId="{8A6A193F-E62F-4EE1-A026-221097963B7B}" type="pres">
      <dgm:prSet presAssocID="{802F391E-FFDB-4E9B-AD79-6076C095B478}" presName="hierChild2" presStyleCnt="0"/>
      <dgm:spPr/>
    </dgm:pt>
    <dgm:pt modelId="{D75A2A66-AD96-4C22-BDE3-FE6BA8536588}" type="pres">
      <dgm:prSet presAssocID="{802F391E-FFDB-4E9B-AD79-6076C095B478}" presName="hierChild3" presStyleCnt="0"/>
      <dgm:spPr/>
    </dgm:pt>
    <dgm:pt modelId="{C211DED8-BB1A-46AD-9266-EA29F9E41523}" type="pres">
      <dgm:prSet presAssocID="{C874316A-6513-465C-B9F6-7A224E69171A}" presName="hierRoot1" presStyleCnt="0">
        <dgm:presLayoutVars>
          <dgm:hierBranch val="init"/>
        </dgm:presLayoutVars>
      </dgm:prSet>
      <dgm:spPr/>
    </dgm:pt>
    <dgm:pt modelId="{FA83790D-5ABF-43FB-9626-E7AADE2EADD5}" type="pres">
      <dgm:prSet presAssocID="{C874316A-6513-465C-B9F6-7A224E69171A}" presName="rootComposite1" presStyleCnt="0"/>
      <dgm:spPr/>
    </dgm:pt>
    <dgm:pt modelId="{D44B86F4-CA7A-405A-ADC4-72807D375411}" type="pres">
      <dgm:prSet presAssocID="{C874316A-6513-465C-B9F6-7A224E69171A}" presName="rootText1" presStyleLbl="node0" presStyleIdx="2" presStyleCnt="12">
        <dgm:presLayoutVars>
          <dgm:chPref val="3"/>
        </dgm:presLayoutVars>
      </dgm:prSet>
      <dgm:spPr/>
    </dgm:pt>
    <dgm:pt modelId="{5E07AE10-46E1-4155-98B3-90B68655A41A}" type="pres">
      <dgm:prSet presAssocID="{C874316A-6513-465C-B9F6-7A224E69171A}" presName="rootConnector1" presStyleLbl="node1" presStyleIdx="0" presStyleCnt="0"/>
      <dgm:spPr/>
    </dgm:pt>
    <dgm:pt modelId="{4C8AC2AE-5A1E-4AFC-BD41-7AB1E0887AD4}" type="pres">
      <dgm:prSet presAssocID="{C874316A-6513-465C-B9F6-7A224E69171A}" presName="hierChild2" presStyleCnt="0"/>
      <dgm:spPr/>
    </dgm:pt>
    <dgm:pt modelId="{9FD5A7ED-7C42-4B32-8B61-D5C2544D00D0}" type="pres">
      <dgm:prSet presAssocID="{C874316A-6513-465C-B9F6-7A224E69171A}" presName="hierChild3" presStyleCnt="0"/>
      <dgm:spPr/>
    </dgm:pt>
    <dgm:pt modelId="{3E665D3D-13A8-471B-A8AE-ECAF9A709B41}" type="pres">
      <dgm:prSet presAssocID="{31ACBFD3-8B19-4582-B364-208FC44E57AF}" presName="hierRoot1" presStyleCnt="0">
        <dgm:presLayoutVars>
          <dgm:hierBranch val="init"/>
        </dgm:presLayoutVars>
      </dgm:prSet>
      <dgm:spPr/>
    </dgm:pt>
    <dgm:pt modelId="{103C9637-4E54-4CEB-9B75-F31A72B4DEC9}" type="pres">
      <dgm:prSet presAssocID="{31ACBFD3-8B19-4582-B364-208FC44E57AF}" presName="rootComposite1" presStyleCnt="0"/>
      <dgm:spPr/>
    </dgm:pt>
    <dgm:pt modelId="{DE1AB3A9-66DB-466E-9451-A70CBCBE2EFC}" type="pres">
      <dgm:prSet presAssocID="{31ACBFD3-8B19-4582-B364-208FC44E57AF}" presName="rootText1" presStyleLbl="node0" presStyleIdx="3" presStyleCnt="12">
        <dgm:presLayoutVars>
          <dgm:chPref val="3"/>
        </dgm:presLayoutVars>
      </dgm:prSet>
      <dgm:spPr/>
    </dgm:pt>
    <dgm:pt modelId="{B6BB210C-8319-424F-904D-AD6024A2DFB2}" type="pres">
      <dgm:prSet presAssocID="{31ACBFD3-8B19-4582-B364-208FC44E57AF}" presName="rootConnector1" presStyleLbl="node1" presStyleIdx="0" presStyleCnt="0"/>
      <dgm:spPr/>
    </dgm:pt>
    <dgm:pt modelId="{C800A424-1AE1-4E7E-B2E1-DB724490F5F6}" type="pres">
      <dgm:prSet presAssocID="{31ACBFD3-8B19-4582-B364-208FC44E57AF}" presName="hierChild2" presStyleCnt="0"/>
      <dgm:spPr/>
    </dgm:pt>
    <dgm:pt modelId="{1D70239F-7037-49F5-8B36-365BD11B8BC6}" type="pres">
      <dgm:prSet presAssocID="{31ACBFD3-8B19-4582-B364-208FC44E57AF}" presName="hierChild3" presStyleCnt="0"/>
      <dgm:spPr/>
    </dgm:pt>
    <dgm:pt modelId="{95E2AE6D-29D6-49D5-A6FE-F798D52680AD}" type="pres">
      <dgm:prSet presAssocID="{023AFE2F-11C8-490A-95B6-2EB688505209}" presName="hierRoot1" presStyleCnt="0">
        <dgm:presLayoutVars>
          <dgm:hierBranch val="init"/>
        </dgm:presLayoutVars>
      </dgm:prSet>
      <dgm:spPr/>
    </dgm:pt>
    <dgm:pt modelId="{699DFF6E-F8FA-4D92-82FD-624135699161}" type="pres">
      <dgm:prSet presAssocID="{023AFE2F-11C8-490A-95B6-2EB688505209}" presName="rootComposite1" presStyleCnt="0"/>
      <dgm:spPr/>
    </dgm:pt>
    <dgm:pt modelId="{ED5B61E5-CCC2-44D8-BC22-1B7793710004}" type="pres">
      <dgm:prSet presAssocID="{023AFE2F-11C8-490A-95B6-2EB688505209}" presName="rootText1" presStyleLbl="node0" presStyleIdx="4" presStyleCnt="12">
        <dgm:presLayoutVars>
          <dgm:chPref val="3"/>
        </dgm:presLayoutVars>
      </dgm:prSet>
      <dgm:spPr/>
    </dgm:pt>
    <dgm:pt modelId="{2F259233-BC1F-4C43-A0BC-D0B2CF086847}" type="pres">
      <dgm:prSet presAssocID="{023AFE2F-11C8-490A-95B6-2EB688505209}" presName="rootConnector1" presStyleLbl="node1" presStyleIdx="0" presStyleCnt="0"/>
      <dgm:spPr/>
    </dgm:pt>
    <dgm:pt modelId="{29B54815-043A-4E50-9ACB-2CBA86F4DFA0}" type="pres">
      <dgm:prSet presAssocID="{023AFE2F-11C8-490A-95B6-2EB688505209}" presName="hierChild2" presStyleCnt="0"/>
      <dgm:spPr/>
    </dgm:pt>
    <dgm:pt modelId="{AF227FEE-BA14-4797-97B8-D9F49379A96D}" type="pres">
      <dgm:prSet presAssocID="{023AFE2F-11C8-490A-95B6-2EB688505209}" presName="hierChild3" presStyleCnt="0"/>
      <dgm:spPr/>
    </dgm:pt>
    <dgm:pt modelId="{AD5983E2-0BA1-4E53-B239-9C291E70B85B}" type="pres">
      <dgm:prSet presAssocID="{B1D6144A-3EF4-4AC0-974E-40687D781254}" presName="hierRoot1" presStyleCnt="0">
        <dgm:presLayoutVars>
          <dgm:hierBranch val="init"/>
        </dgm:presLayoutVars>
      </dgm:prSet>
      <dgm:spPr/>
    </dgm:pt>
    <dgm:pt modelId="{2921D39D-36B4-4BF6-A9E0-64102C381244}" type="pres">
      <dgm:prSet presAssocID="{B1D6144A-3EF4-4AC0-974E-40687D781254}" presName="rootComposite1" presStyleCnt="0"/>
      <dgm:spPr/>
    </dgm:pt>
    <dgm:pt modelId="{4F2F6093-4893-4188-8A93-18342577FC7E}" type="pres">
      <dgm:prSet presAssocID="{B1D6144A-3EF4-4AC0-974E-40687D781254}" presName="rootText1" presStyleLbl="node0" presStyleIdx="5" presStyleCnt="12">
        <dgm:presLayoutVars>
          <dgm:chPref val="3"/>
        </dgm:presLayoutVars>
      </dgm:prSet>
      <dgm:spPr/>
    </dgm:pt>
    <dgm:pt modelId="{715153CC-1A01-4632-9888-CC5C8AE2190E}" type="pres">
      <dgm:prSet presAssocID="{B1D6144A-3EF4-4AC0-974E-40687D781254}" presName="rootConnector1" presStyleLbl="node1" presStyleIdx="0" presStyleCnt="0"/>
      <dgm:spPr/>
    </dgm:pt>
    <dgm:pt modelId="{69516978-3F2D-45D5-B55F-E1342101E4A2}" type="pres">
      <dgm:prSet presAssocID="{B1D6144A-3EF4-4AC0-974E-40687D781254}" presName="hierChild2" presStyleCnt="0"/>
      <dgm:spPr/>
    </dgm:pt>
    <dgm:pt modelId="{01327A69-8754-46D8-B9AE-AB5E67F8EA5D}" type="pres">
      <dgm:prSet presAssocID="{B1D6144A-3EF4-4AC0-974E-40687D781254}" presName="hierChild3" presStyleCnt="0"/>
      <dgm:spPr/>
    </dgm:pt>
    <dgm:pt modelId="{85836EBD-4520-4552-BBA9-1C22383D809D}" type="pres">
      <dgm:prSet presAssocID="{06DCB2F4-AC52-4E42-90F4-D1FE9F5345D8}" presName="hierRoot1" presStyleCnt="0">
        <dgm:presLayoutVars>
          <dgm:hierBranch val="init"/>
        </dgm:presLayoutVars>
      </dgm:prSet>
      <dgm:spPr/>
    </dgm:pt>
    <dgm:pt modelId="{49A2A12B-7A69-400A-9686-74950363A7F1}" type="pres">
      <dgm:prSet presAssocID="{06DCB2F4-AC52-4E42-90F4-D1FE9F5345D8}" presName="rootComposite1" presStyleCnt="0"/>
      <dgm:spPr/>
    </dgm:pt>
    <dgm:pt modelId="{23808406-B23C-436B-9979-488D3F2E2B71}" type="pres">
      <dgm:prSet presAssocID="{06DCB2F4-AC52-4E42-90F4-D1FE9F5345D8}" presName="rootText1" presStyleLbl="node0" presStyleIdx="6" presStyleCnt="12">
        <dgm:presLayoutVars>
          <dgm:chPref val="3"/>
        </dgm:presLayoutVars>
      </dgm:prSet>
      <dgm:spPr/>
    </dgm:pt>
    <dgm:pt modelId="{85D01457-5986-44DF-980A-A20C574AB6D9}" type="pres">
      <dgm:prSet presAssocID="{06DCB2F4-AC52-4E42-90F4-D1FE9F5345D8}" presName="rootConnector1" presStyleLbl="node1" presStyleIdx="0" presStyleCnt="0"/>
      <dgm:spPr/>
    </dgm:pt>
    <dgm:pt modelId="{873B197F-49CC-4EE2-9348-D1C004DBB7CD}" type="pres">
      <dgm:prSet presAssocID="{06DCB2F4-AC52-4E42-90F4-D1FE9F5345D8}" presName="hierChild2" presStyleCnt="0"/>
      <dgm:spPr/>
    </dgm:pt>
    <dgm:pt modelId="{1480A6D7-0D38-4B51-99D1-E090643EB950}" type="pres">
      <dgm:prSet presAssocID="{06DCB2F4-AC52-4E42-90F4-D1FE9F5345D8}" presName="hierChild3" presStyleCnt="0"/>
      <dgm:spPr/>
    </dgm:pt>
    <dgm:pt modelId="{B0178D2D-1923-4998-B6C3-2E4657B27479}" type="pres">
      <dgm:prSet presAssocID="{89C076E4-9892-43F5-953B-7E649AD9D328}" presName="hierRoot1" presStyleCnt="0">
        <dgm:presLayoutVars>
          <dgm:hierBranch val="init"/>
        </dgm:presLayoutVars>
      </dgm:prSet>
      <dgm:spPr/>
    </dgm:pt>
    <dgm:pt modelId="{0F05AA0E-6D34-436E-A147-ED17E7D8550D}" type="pres">
      <dgm:prSet presAssocID="{89C076E4-9892-43F5-953B-7E649AD9D328}" presName="rootComposite1" presStyleCnt="0"/>
      <dgm:spPr/>
    </dgm:pt>
    <dgm:pt modelId="{79783573-6695-4CDE-B10A-9A813151A5E4}" type="pres">
      <dgm:prSet presAssocID="{89C076E4-9892-43F5-953B-7E649AD9D328}" presName="rootText1" presStyleLbl="node0" presStyleIdx="7" presStyleCnt="12">
        <dgm:presLayoutVars>
          <dgm:chPref val="3"/>
        </dgm:presLayoutVars>
      </dgm:prSet>
      <dgm:spPr/>
    </dgm:pt>
    <dgm:pt modelId="{53CCE778-2B96-4E49-B16B-4096CC7B0F25}" type="pres">
      <dgm:prSet presAssocID="{89C076E4-9892-43F5-953B-7E649AD9D328}" presName="rootConnector1" presStyleLbl="node1" presStyleIdx="0" presStyleCnt="0"/>
      <dgm:spPr/>
    </dgm:pt>
    <dgm:pt modelId="{57BFD2F9-FC43-416D-9E4B-10C57BDAA071}" type="pres">
      <dgm:prSet presAssocID="{89C076E4-9892-43F5-953B-7E649AD9D328}" presName="hierChild2" presStyleCnt="0"/>
      <dgm:spPr/>
    </dgm:pt>
    <dgm:pt modelId="{3EF5D6F5-10DA-4483-B08B-BD4EB5F73388}" type="pres">
      <dgm:prSet presAssocID="{89C076E4-9892-43F5-953B-7E649AD9D328}" presName="hierChild3" presStyleCnt="0"/>
      <dgm:spPr/>
    </dgm:pt>
    <dgm:pt modelId="{F83D49B6-25CC-4D47-A599-E1CDFF161B71}" type="pres">
      <dgm:prSet presAssocID="{131B33CB-8B26-4F8C-BFC8-045F87942008}" presName="hierRoot1" presStyleCnt="0">
        <dgm:presLayoutVars>
          <dgm:hierBranch val="init"/>
        </dgm:presLayoutVars>
      </dgm:prSet>
      <dgm:spPr/>
    </dgm:pt>
    <dgm:pt modelId="{D44B4ECA-F542-41CB-B2A2-F914E05BCD52}" type="pres">
      <dgm:prSet presAssocID="{131B33CB-8B26-4F8C-BFC8-045F87942008}" presName="rootComposite1" presStyleCnt="0"/>
      <dgm:spPr/>
    </dgm:pt>
    <dgm:pt modelId="{E1EC793C-2C85-48BF-8829-18473CC1A9DA}" type="pres">
      <dgm:prSet presAssocID="{131B33CB-8B26-4F8C-BFC8-045F87942008}" presName="rootText1" presStyleLbl="node0" presStyleIdx="8" presStyleCnt="12">
        <dgm:presLayoutVars>
          <dgm:chPref val="3"/>
        </dgm:presLayoutVars>
      </dgm:prSet>
      <dgm:spPr/>
    </dgm:pt>
    <dgm:pt modelId="{592D529A-670B-4059-B6FA-A1F0C28036EB}" type="pres">
      <dgm:prSet presAssocID="{131B33CB-8B26-4F8C-BFC8-045F87942008}" presName="rootConnector1" presStyleLbl="node1" presStyleIdx="0" presStyleCnt="0"/>
      <dgm:spPr/>
    </dgm:pt>
    <dgm:pt modelId="{1E2F25CD-6BC7-4C5E-A1FD-F65192EAB363}" type="pres">
      <dgm:prSet presAssocID="{131B33CB-8B26-4F8C-BFC8-045F87942008}" presName="hierChild2" presStyleCnt="0"/>
      <dgm:spPr/>
    </dgm:pt>
    <dgm:pt modelId="{5AEF913F-3D4D-4C69-87B6-182C4F2E1E4F}" type="pres">
      <dgm:prSet presAssocID="{131B33CB-8B26-4F8C-BFC8-045F87942008}" presName="hierChild3" presStyleCnt="0"/>
      <dgm:spPr/>
    </dgm:pt>
    <dgm:pt modelId="{2A189C36-EBB4-45A8-B199-AE6CAE547128}" type="pres">
      <dgm:prSet presAssocID="{656A353A-4CC4-4125-B26A-2838DC61CF15}" presName="hierRoot1" presStyleCnt="0">
        <dgm:presLayoutVars>
          <dgm:hierBranch val="init"/>
        </dgm:presLayoutVars>
      </dgm:prSet>
      <dgm:spPr/>
    </dgm:pt>
    <dgm:pt modelId="{76419308-8E2A-4296-B4F1-126F682BAC41}" type="pres">
      <dgm:prSet presAssocID="{656A353A-4CC4-4125-B26A-2838DC61CF15}" presName="rootComposite1" presStyleCnt="0"/>
      <dgm:spPr/>
    </dgm:pt>
    <dgm:pt modelId="{07175007-49F4-420D-B6BC-3D3801DF1F52}" type="pres">
      <dgm:prSet presAssocID="{656A353A-4CC4-4125-B26A-2838DC61CF15}" presName="rootText1" presStyleLbl="node0" presStyleIdx="9" presStyleCnt="12">
        <dgm:presLayoutVars>
          <dgm:chPref val="3"/>
        </dgm:presLayoutVars>
      </dgm:prSet>
      <dgm:spPr/>
    </dgm:pt>
    <dgm:pt modelId="{1070177D-5233-43FE-B84C-1F1D0192B001}" type="pres">
      <dgm:prSet presAssocID="{656A353A-4CC4-4125-B26A-2838DC61CF15}" presName="rootConnector1" presStyleLbl="node1" presStyleIdx="0" presStyleCnt="0"/>
      <dgm:spPr/>
    </dgm:pt>
    <dgm:pt modelId="{1694C8E8-DE52-45F6-82A0-E68CDF4D569A}" type="pres">
      <dgm:prSet presAssocID="{656A353A-4CC4-4125-B26A-2838DC61CF15}" presName="hierChild2" presStyleCnt="0"/>
      <dgm:spPr/>
    </dgm:pt>
    <dgm:pt modelId="{8C4C0B7C-813D-4C37-9E35-7A9E34113E42}" type="pres">
      <dgm:prSet presAssocID="{656A353A-4CC4-4125-B26A-2838DC61CF15}" presName="hierChild3" presStyleCnt="0"/>
      <dgm:spPr/>
    </dgm:pt>
    <dgm:pt modelId="{911931E2-9809-4008-B8F6-95FE49A0550F}" type="pres">
      <dgm:prSet presAssocID="{4E49C05C-840C-41CA-AC0D-C0A328EFF4BA}" presName="hierRoot1" presStyleCnt="0">
        <dgm:presLayoutVars>
          <dgm:hierBranch val="init"/>
        </dgm:presLayoutVars>
      </dgm:prSet>
      <dgm:spPr/>
    </dgm:pt>
    <dgm:pt modelId="{6A8FA2CC-F2BA-4FB0-A928-76C1481ACA93}" type="pres">
      <dgm:prSet presAssocID="{4E49C05C-840C-41CA-AC0D-C0A328EFF4BA}" presName="rootComposite1" presStyleCnt="0"/>
      <dgm:spPr/>
    </dgm:pt>
    <dgm:pt modelId="{8750D519-1949-4F9E-9A78-A1A951AA879B}" type="pres">
      <dgm:prSet presAssocID="{4E49C05C-840C-41CA-AC0D-C0A328EFF4BA}" presName="rootText1" presStyleLbl="node0" presStyleIdx="10" presStyleCnt="12">
        <dgm:presLayoutVars>
          <dgm:chPref val="3"/>
        </dgm:presLayoutVars>
      </dgm:prSet>
      <dgm:spPr/>
    </dgm:pt>
    <dgm:pt modelId="{E30BAE3E-B088-417A-9837-C2C04DD87DFD}" type="pres">
      <dgm:prSet presAssocID="{4E49C05C-840C-41CA-AC0D-C0A328EFF4BA}" presName="rootConnector1" presStyleLbl="node1" presStyleIdx="0" presStyleCnt="0"/>
      <dgm:spPr/>
    </dgm:pt>
    <dgm:pt modelId="{D436EFA1-8952-494C-93FD-604B355EBF5D}" type="pres">
      <dgm:prSet presAssocID="{4E49C05C-840C-41CA-AC0D-C0A328EFF4BA}" presName="hierChild2" presStyleCnt="0"/>
      <dgm:spPr/>
    </dgm:pt>
    <dgm:pt modelId="{A245DEF3-85BD-4726-83B7-94D74AA329D6}" type="pres">
      <dgm:prSet presAssocID="{4E49C05C-840C-41CA-AC0D-C0A328EFF4BA}" presName="hierChild3" presStyleCnt="0"/>
      <dgm:spPr/>
    </dgm:pt>
    <dgm:pt modelId="{2541ABA2-DC9F-442D-8F09-5B60143185CA}" type="pres">
      <dgm:prSet presAssocID="{E284FC9D-B617-4237-B593-171CE8A45FE8}" presName="hierRoot1" presStyleCnt="0">
        <dgm:presLayoutVars>
          <dgm:hierBranch val="init"/>
        </dgm:presLayoutVars>
      </dgm:prSet>
      <dgm:spPr/>
    </dgm:pt>
    <dgm:pt modelId="{94DE77CB-776E-4C94-AF1E-5012288546E9}" type="pres">
      <dgm:prSet presAssocID="{E284FC9D-B617-4237-B593-171CE8A45FE8}" presName="rootComposite1" presStyleCnt="0"/>
      <dgm:spPr/>
    </dgm:pt>
    <dgm:pt modelId="{C2F8A4B5-FA48-401B-BA9D-C2BFA2025918}" type="pres">
      <dgm:prSet presAssocID="{E284FC9D-B617-4237-B593-171CE8A45FE8}" presName="rootText1" presStyleLbl="node0" presStyleIdx="11" presStyleCnt="12">
        <dgm:presLayoutVars>
          <dgm:chPref val="3"/>
        </dgm:presLayoutVars>
      </dgm:prSet>
      <dgm:spPr/>
    </dgm:pt>
    <dgm:pt modelId="{F09C5161-E279-49D2-8A48-B658BED99F2A}" type="pres">
      <dgm:prSet presAssocID="{E284FC9D-B617-4237-B593-171CE8A45FE8}" presName="rootConnector1" presStyleLbl="node1" presStyleIdx="0" presStyleCnt="0"/>
      <dgm:spPr/>
    </dgm:pt>
    <dgm:pt modelId="{AD2C212D-D2E9-4784-AF39-BEF74722C10E}" type="pres">
      <dgm:prSet presAssocID="{E284FC9D-B617-4237-B593-171CE8A45FE8}" presName="hierChild2" presStyleCnt="0"/>
      <dgm:spPr/>
    </dgm:pt>
    <dgm:pt modelId="{532C484B-3552-4ED7-857F-ED508975E114}" type="pres">
      <dgm:prSet presAssocID="{E284FC9D-B617-4237-B593-171CE8A45FE8}" presName="hierChild3" presStyleCnt="0"/>
      <dgm:spPr/>
    </dgm:pt>
  </dgm:ptLst>
  <dgm:cxnLst>
    <dgm:cxn modelId="{89918B10-DA70-44CF-914A-B6007922167B}" srcId="{A7FC86C2-4928-42A9-9E65-C314B4B565B8}" destId="{023AFE2F-11C8-490A-95B6-2EB688505209}" srcOrd="4" destOrd="0" parTransId="{61D44B93-D693-4943-9594-AAF9C7AFDB8E}" sibTransId="{57B3FC7C-D402-4B64-90C5-0292B7B22C43}"/>
    <dgm:cxn modelId="{5C1E6614-BFCC-4564-AF79-E2BCEB993763}" type="presOf" srcId="{B1D6144A-3EF4-4AC0-974E-40687D781254}" destId="{715153CC-1A01-4632-9888-CC5C8AE2190E}" srcOrd="1" destOrd="0" presId="urn:microsoft.com/office/officeart/2005/8/layout/orgChart1"/>
    <dgm:cxn modelId="{8AEF7418-64EB-43B9-B581-8FF465985A53}" type="presOf" srcId="{31ACBFD3-8B19-4582-B364-208FC44E57AF}" destId="{DE1AB3A9-66DB-466E-9451-A70CBCBE2EFC}" srcOrd="0" destOrd="0" presId="urn:microsoft.com/office/officeart/2005/8/layout/orgChart1"/>
    <dgm:cxn modelId="{F093C11A-CB36-4D54-B14D-22A409D5D4A7}" srcId="{A7FC86C2-4928-42A9-9E65-C314B4B565B8}" destId="{C874316A-6513-465C-B9F6-7A224E69171A}" srcOrd="2" destOrd="0" parTransId="{F2C3E637-D955-42A0-9C2D-89A6DAFBE2E9}" sibTransId="{2C1AEBA1-A31A-467A-9DF2-7343803522C1}"/>
    <dgm:cxn modelId="{10DB6D21-31E8-4D16-B25E-9226911597EA}" srcId="{A7FC86C2-4928-42A9-9E65-C314B4B565B8}" destId="{656A353A-4CC4-4125-B26A-2838DC61CF15}" srcOrd="9" destOrd="0" parTransId="{0169944F-C523-4B9A-B69E-1D5EDE156B29}" sibTransId="{B152AEB4-51DD-48CB-84E1-DAAC93151637}"/>
    <dgm:cxn modelId="{B08A8422-B641-4611-A77A-4C5467D1827A}" type="presOf" srcId="{656A353A-4CC4-4125-B26A-2838DC61CF15}" destId="{07175007-49F4-420D-B6BC-3D3801DF1F52}" srcOrd="0" destOrd="0" presId="urn:microsoft.com/office/officeart/2005/8/layout/orgChart1"/>
    <dgm:cxn modelId="{FA05FC34-51DA-4111-A129-DA415483B208}" srcId="{A7FC86C2-4928-42A9-9E65-C314B4B565B8}" destId="{DF726933-6AFE-4EAF-96AF-32073625BCC3}" srcOrd="0" destOrd="0" parTransId="{D111912B-767B-46EC-BF6E-BC14B5FDA822}" sibTransId="{B4484892-AA7E-477A-95B5-2E736F3E64DD}"/>
    <dgm:cxn modelId="{997C3336-ADB5-488D-81D1-5AAAE720FC59}" type="presOf" srcId="{89C076E4-9892-43F5-953B-7E649AD9D328}" destId="{79783573-6695-4CDE-B10A-9A813151A5E4}" srcOrd="0" destOrd="0" presId="urn:microsoft.com/office/officeart/2005/8/layout/orgChart1"/>
    <dgm:cxn modelId="{5800495D-D522-4B82-8D3C-D6721751C27D}" type="presOf" srcId="{DF726933-6AFE-4EAF-96AF-32073625BCC3}" destId="{C047E898-6B72-4590-8354-D13EC05E6CFA}" srcOrd="0" destOrd="0" presId="urn:microsoft.com/office/officeart/2005/8/layout/orgChart1"/>
    <dgm:cxn modelId="{0707585D-EE2F-47BA-A7E3-7C73A1E88360}" srcId="{A7FC86C2-4928-42A9-9E65-C314B4B565B8}" destId="{06DCB2F4-AC52-4E42-90F4-D1FE9F5345D8}" srcOrd="6" destOrd="0" parTransId="{55926B04-664F-4662-822C-306DE8095298}" sibTransId="{DB1A4505-27DF-404D-8506-DBD9B2900DE4}"/>
    <dgm:cxn modelId="{58F14E61-2AB5-4CBF-856F-9F5CBFC6DCFD}" srcId="{A7FC86C2-4928-42A9-9E65-C314B4B565B8}" destId="{E284FC9D-B617-4237-B593-171CE8A45FE8}" srcOrd="11" destOrd="0" parTransId="{6134EACE-E4FB-439C-BE1B-D98385B89DAA}" sibTransId="{3FF131E6-CDB7-41D6-AF34-614E3470F682}"/>
    <dgm:cxn modelId="{4DE1D162-C7A0-46B7-A5BB-0A7082AA0049}" srcId="{A7FC86C2-4928-42A9-9E65-C314B4B565B8}" destId="{4E49C05C-840C-41CA-AC0D-C0A328EFF4BA}" srcOrd="10" destOrd="0" parTransId="{AC59FFF9-50C3-4AEC-B660-3467548EEE4C}" sibTransId="{2B49F39A-567E-4F5B-B235-423971CC5E20}"/>
    <dgm:cxn modelId="{D978816A-9ABA-41EB-BDCE-104519E5FEF7}" type="presOf" srcId="{656A353A-4CC4-4125-B26A-2838DC61CF15}" destId="{1070177D-5233-43FE-B84C-1F1D0192B001}" srcOrd="1" destOrd="0" presId="urn:microsoft.com/office/officeart/2005/8/layout/orgChart1"/>
    <dgm:cxn modelId="{6AF2E94B-30CD-4CD4-BB63-4BDC04411C60}" type="presOf" srcId="{023AFE2F-11C8-490A-95B6-2EB688505209}" destId="{ED5B61E5-CCC2-44D8-BC22-1B7793710004}" srcOrd="0" destOrd="0" presId="urn:microsoft.com/office/officeart/2005/8/layout/orgChart1"/>
    <dgm:cxn modelId="{FAAF0151-22E5-46BC-A996-DD585181C50F}" type="presOf" srcId="{131B33CB-8B26-4F8C-BFC8-045F87942008}" destId="{592D529A-670B-4059-B6FA-A1F0C28036EB}" srcOrd="1" destOrd="0" presId="urn:microsoft.com/office/officeart/2005/8/layout/orgChart1"/>
    <dgm:cxn modelId="{59337151-5CC7-4EDA-9659-3A952001637F}" type="presOf" srcId="{802F391E-FFDB-4E9B-AD79-6076C095B478}" destId="{E0578B37-4356-4E38-B8D3-0F5A526EFE1D}" srcOrd="0" destOrd="0" presId="urn:microsoft.com/office/officeart/2005/8/layout/orgChart1"/>
    <dgm:cxn modelId="{0B94F081-A038-43B7-9393-F1B5DFB3CC39}" type="presOf" srcId="{802F391E-FFDB-4E9B-AD79-6076C095B478}" destId="{69D33EC6-F4CA-4181-8D5E-36BD75C225D1}" srcOrd="1" destOrd="0" presId="urn:microsoft.com/office/officeart/2005/8/layout/orgChart1"/>
    <dgm:cxn modelId="{4F570382-E3BC-46F0-97D9-E00C7118494D}" type="presOf" srcId="{4E49C05C-840C-41CA-AC0D-C0A328EFF4BA}" destId="{8750D519-1949-4F9E-9A78-A1A951AA879B}" srcOrd="0" destOrd="0" presId="urn:microsoft.com/office/officeart/2005/8/layout/orgChart1"/>
    <dgm:cxn modelId="{620B1B85-813B-48D8-8A51-92A19227B472}" srcId="{A7FC86C2-4928-42A9-9E65-C314B4B565B8}" destId="{802F391E-FFDB-4E9B-AD79-6076C095B478}" srcOrd="1" destOrd="0" parTransId="{F200C27C-9B70-4A8E-8108-64973B027B57}" sibTransId="{ABBE4E2D-009E-41BE-BC04-21AF0B5F0977}"/>
    <dgm:cxn modelId="{F10B7386-6638-4EEA-87A2-1CDF1490AD87}" type="presOf" srcId="{89C076E4-9892-43F5-953B-7E649AD9D328}" destId="{53CCE778-2B96-4E49-B16B-4096CC7B0F25}" srcOrd="1" destOrd="0" presId="urn:microsoft.com/office/officeart/2005/8/layout/orgChart1"/>
    <dgm:cxn modelId="{6AD1B690-4AC5-4116-8EB1-4662DF0B423D}" type="presOf" srcId="{4E49C05C-840C-41CA-AC0D-C0A328EFF4BA}" destId="{E30BAE3E-B088-417A-9837-C2C04DD87DFD}" srcOrd="1" destOrd="0" presId="urn:microsoft.com/office/officeart/2005/8/layout/orgChart1"/>
    <dgm:cxn modelId="{74B41993-5706-453B-8301-B5001A456358}" type="presOf" srcId="{B1D6144A-3EF4-4AC0-974E-40687D781254}" destId="{4F2F6093-4893-4188-8A93-18342577FC7E}" srcOrd="0" destOrd="0" presId="urn:microsoft.com/office/officeart/2005/8/layout/orgChart1"/>
    <dgm:cxn modelId="{3B371595-F37E-4409-B89F-A2EBFC5A9949}" type="presOf" srcId="{DF726933-6AFE-4EAF-96AF-32073625BCC3}" destId="{8797FE24-41CC-4A56-A285-1082E59750AB}" srcOrd="1" destOrd="0" presId="urn:microsoft.com/office/officeart/2005/8/layout/orgChart1"/>
    <dgm:cxn modelId="{4015F4B6-144B-49E1-9838-CC6DB67109FF}" type="presOf" srcId="{023AFE2F-11C8-490A-95B6-2EB688505209}" destId="{2F259233-BC1F-4C43-A0BC-D0B2CF086847}" srcOrd="1" destOrd="0" presId="urn:microsoft.com/office/officeart/2005/8/layout/orgChart1"/>
    <dgm:cxn modelId="{DED651B8-E039-40BC-A03E-4B6C034A8194}" srcId="{A7FC86C2-4928-42A9-9E65-C314B4B565B8}" destId="{89C076E4-9892-43F5-953B-7E649AD9D328}" srcOrd="7" destOrd="0" parTransId="{4D8A78CE-6009-4EC7-B74A-BD16B0647031}" sibTransId="{D88401D5-F228-4DAF-A551-EF027B478C2D}"/>
    <dgm:cxn modelId="{21D890B9-67D6-4DF6-9761-0FEB1AACF423}" type="presOf" srcId="{C874316A-6513-465C-B9F6-7A224E69171A}" destId="{D44B86F4-CA7A-405A-ADC4-72807D375411}" srcOrd="0" destOrd="0" presId="urn:microsoft.com/office/officeart/2005/8/layout/orgChart1"/>
    <dgm:cxn modelId="{3DE306BE-0B54-40AE-AA84-8357545773F6}" srcId="{A7FC86C2-4928-42A9-9E65-C314B4B565B8}" destId="{131B33CB-8B26-4F8C-BFC8-045F87942008}" srcOrd="8" destOrd="0" parTransId="{6F49DA04-BD69-4DEE-A767-FFA7AE25F1C3}" sibTransId="{39FF26DB-C5F3-4AC4-B36D-C27216161AAF}"/>
    <dgm:cxn modelId="{071931D6-87B9-4503-B36E-A7160AFCD721}" type="presOf" srcId="{06DCB2F4-AC52-4E42-90F4-D1FE9F5345D8}" destId="{23808406-B23C-436B-9979-488D3F2E2B71}" srcOrd="0" destOrd="0" presId="urn:microsoft.com/office/officeart/2005/8/layout/orgChart1"/>
    <dgm:cxn modelId="{E2E812D9-0E92-446C-A708-FE0F1252CCB6}" srcId="{A7FC86C2-4928-42A9-9E65-C314B4B565B8}" destId="{B1D6144A-3EF4-4AC0-974E-40687D781254}" srcOrd="5" destOrd="0" parTransId="{7A8712DE-2262-48C2-A468-3FFEFDC95EFF}" sibTransId="{6ED2B6F0-13E3-4AC6-BDD5-3F6E5F6C5161}"/>
    <dgm:cxn modelId="{C4311FE7-30FA-47AE-A797-DD392A8AC50B}" type="presOf" srcId="{E284FC9D-B617-4237-B593-171CE8A45FE8}" destId="{C2F8A4B5-FA48-401B-BA9D-C2BFA2025918}" srcOrd="0" destOrd="0" presId="urn:microsoft.com/office/officeart/2005/8/layout/orgChart1"/>
    <dgm:cxn modelId="{475464E8-82F9-4DB4-95DD-4367B5C5E2F0}" type="presOf" srcId="{E284FC9D-B617-4237-B593-171CE8A45FE8}" destId="{F09C5161-E279-49D2-8A48-B658BED99F2A}" srcOrd="1" destOrd="0" presId="urn:microsoft.com/office/officeart/2005/8/layout/orgChart1"/>
    <dgm:cxn modelId="{2DA5F4E9-3253-4B20-8B48-F7E26680BB29}" srcId="{A7FC86C2-4928-42A9-9E65-C314B4B565B8}" destId="{31ACBFD3-8B19-4582-B364-208FC44E57AF}" srcOrd="3" destOrd="0" parTransId="{CBE7944D-C46F-4A7B-A15C-AEED7CAB11A1}" sibTransId="{2AC5B6A6-CA01-4453-BC86-2E162AB3AE2C}"/>
    <dgm:cxn modelId="{6CDE44EB-BC69-4840-B615-01EE74441636}" type="presOf" srcId="{31ACBFD3-8B19-4582-B364-208FC44E57AF}" destId="{B6BB210C-8319-424F-904D-AD6024A2DFB2}" srcOrd="1" destOrd="0" presId="urn:microsoft.com/office/officeart/2005/8/layout/orgChart1"/>
    <dgm:cxn modelId="{8C7116ED-1DD0-4B3F-B510-2D4D7963A792}" type="presOf" srcId="{C874316A-6513-465C-B9F6-7A224E69171A}" destId="{5E07AE10-46E1-4155-98B3-90B68655A41A}" srcOrd="1" destOrd="0" presId="urn:microsoft.com/office/officeart/2005/8/layout/orgChart1"/>
    <dgm:cxn modelId="{8904AAF2-D4EE-42D8-8452-1C801CDE4886}" type="presOf" srcId="{A7FC86C2-4928-42A9-9E65-C314B4B565B8}" destId="{45904806-7C6A-4F72-9E29-DB371E8AE300}" srcOrd="0" destOrd="0" presId="urn:microsoft.com/office/officeart/2005/8/layout/orgChart1"/>
    <dgm:cxn modelId="{2D00F9F4-412D-4922-A496-05D1A227E8C8}" type="presOf" srcId="{131B33CB-8B26-4F8C-BFC8-045F87942008}" destId="{E1EC793C-2C85-48BF-8829-18473CC1A9DA}" srcOrd="0" destOrd="0" presId="urn:microsoft.com/office/officeart/2005/8/layout/orgChart1"/>
    <dgm:cxn modelId="{4071F5F5-14B3-4BE1-88B7-7079A31FAE84}" type="presOf" srcId="{06DCB2F4-AC52-4E42-90F4-D1FE9F5345D8}" destId="{85D01457-5986-44DF-980A-A20C574AB6D9}" srcOrd="1" destOrd="0" presId="urn:microsoft.com/office/officeart/2005/8/layout/orgChart1"/>
    <dgm:cxn modelId="{9B954F11-0DDC-489A-A709-59C8E9F9F0B0}" type="presParOf" srcId="{45904806-7C6A-4F72-9E29-DB371E8AE300}" destId="{66A87356-7F69-4682-BBF4-D93DC12090A5}" srcOrd="0" destOrd="0" presId="urn:microsoft.com/office/officeart/2005/8/layout/orgChart1"/>
    <dgm:cxn modelId="{60A75BF7-3CBD-4ED0-8C1A-7CCECE1750F0}" type="presParOf" srcId="{66A87356-7F69-4682-BBF4-D93DC12090A5}" destId="{ED668DF3-9948-4581-8C0F-9F19F5CAC3F1}" srcOrd="0" destOrd="0" presId="urn:microsoft.com/office/officeart/2005/8/layout/orgChart1"/>
    <dgm:cxn modelId="{399F1801-F7BA-4568-802C-CCB2A98C6EF6}" type="presParOf" srcId="{ED668DF3-9948-4581-8C0F-9F19F5CAC3F1}" destId="{C047E898-6B72-4590-8354-D13EC05E6CFA}" srcOrd="0" destOrd="0" presId="urn:microsoft.com/office/officeart/2005/8/layout/orgChart1"/>
    <dgm:cxn modelId="{2667B6C8-0934-468E-B917-22FF93E4B82E}" type="presParOf" srcId="{ED668DF3-9948-4581-8C0F-9F19F5CAC3F1}" destId="{8797FE24-41CC-4A56-A285-1082E59750AB}" srcOrd="1" destOrd="0" presId="urn:microsoft.com/office/officeart/2005/8/layout/orgChart1"/>
    <dgm:cxn modelId="{F059DB3E-4524-48B8-B9DF-C7CE6C8D9466}" type="presParOf" srcId="{66A87356-7F69-4682-BBF4-D93DC12090A5}" destId="{B5422A3B-8349-410A-B0F8-A6495CA00D58}" srcOrd="1" destOrd="0" presId="urn:microsoft.com/office/officeart/2005/8/layout/orgChart1"/>
    <dgm:cxn modelId="{49F8C503-0E9B-42F5-AE24-E5FB63E551D2}" type="presParOf" srcId="{66A87356-7F69-4682-BBF4-D93DC12090A5}" destId="{43288402-D74F-45E3-AD3A-AFFD590B8776}" srcOrd="2" destOrd="0" presId="urn:microsoft.com/office/officeart/2005/8/layout/orgChart1"/>
    <dgm:cxn modelId="{541A0977-8309-48F3-84A1-BF74B59CA371}" type="presParOf" srcId="{45904806-7C6A-4F72-9E29-DB371E8AE300}" destId="{E8ED63E9-4384-456A-928F-22F74EBE3DA0}" srcOrd="1" destOrd="0" presId="urn:microsoft.com/office/officeart/2005/8/layout/orgChart1"/>
    <dgm:cxn modelId="{5D49D650-8E5E-4ED1-BE4B-36E0DC72BE6F}" type="presParOf" srcId="{E8ED63E9-4384-456A-928F-22F74EBE3DA0}" destId="{5EA6C945-A4E9-41E8-B444-A2DB8F52BDAB}" srcOrd="0" destOrd="0" presId="urn:microsoft.com/office/officeart/2005/8/layout/orgChart1"/>
    <dgm:cxn modelId="{56048560-A43F-4EEE-BC4F-31042629C429}" type="presParOf" srcId="{5EA6C945-A4E9-41E8-B444-A2DB8F52BDAB}" destId="{E0578B37-4356-4E38-B8D3-0F5A526EFE1D}" srcOrd="0" destOrd="0" presId="urn:microsoft.com/office/officeart/2005/8/layout/orgChart1"/>
    <dgm:cxn modelId="{98FDF832-DCC2-487F-8C82-40284DB989D1}" type="presParOf" srcId="{5EA6C945-A4E9-41E8-B444-A2DB8F52BDAB}" destId="{69D33EC6-F4CA-4181-8D5E-36BD75C225D1}" srcOrd="1" destOrd="0" presId="urn:microsoft.com/office/officeart/2005/8/layout/orgChart1"/>
    <dgm:cxn modelId="{3C34251D-19E0-4EB1-A103-524F2FF0CA3D}" type="presParOf" srcId="{E8ED63E9-4384-456A-928F-22F74EBE3DA0}" destId="{8A6A193F-E62F-4EE1-A026-221097963B7B}" srcOrd="1" destOrd="0" presId="urn:microsoft.com/office/officeart/2005/8/layout/orgChart1"/>
    <dgm:cxn modelId="{CE556DEB-A698-425D-89A9-9EBFBEA34DB0}" type="presParOf" srcId="{E8ED63E9-4384-456A-928F-22F74EBE3DA0}" destId="{D75A2A66-AD96-4C22-BDE3-FE6BA8536588}" srcOrd="2" destOrd="0" presId="urn:microsoft.com/office/officeart/2005/8/layout/orgChart1"/>
    <dgm:cxn modelId="{16469499-C1A6-4C6D-A10C-3265799FCA56}" type="presParOf" srcId="{45904806-7C6A-4F72-9E29-DB371E8AE300}" destId="{C211DED8-BB1A-46AD-9266-EA29F9E41523}" srcOrd="2" destOrd="0" presId="urn:microsoft.com/office/officeart/2005/8/layout/orgChart1"/>
    <dgm:cxn modelId="{44A52D75-5917-414F-AC09-0F58E93D301D}" type="presParOf" srcId="{C211DED8-BB1A-46AD-9266-EA29F9E41523}" destId="{FA83790D-5ABF-43FB-9626-E7AADE2EADD5}" srcOrd="0" destOrd="0" presId="urn:microsoft.com/office/officeart/2005/8/layout/orgChart1"/>
    <dgm:cxn modelId="{84445C06-B9A7-429C-AE45-ED91804F6086}" type="presParOf" srcId="{FA83790D-5ABF-43FB-9626-E7AADE2EADD5}" destId="{D44B86F4-CA7A-405A-ADC4-72807D375411}" srcOrd="0" destOrd="0" presId="urn:microsoft.com/office/officeart/2005/8/layout/orgChart1"/>
    <dgm:cxn modelId="{CB7450F6-93FD-42FF-96A9-3BFAD82F3CA9}" type="presParOf" srcId="{FA83790D-5ABF-43FB-9626-E7AADE2EADD5}" destId="{5E07AE10-46E1-4155-98B3-90B68655A41A}" srcOrd="1" destOrd="0" presId="urn:microsoft.com/office/officeart/2005/8/layout/orgChart1"/>
    <dgm:cxn modelId="{E6F4EECC-F002-4919-8228-BC671683DE63}" type="presParOf" srcId="{C211DED8-BB1A-46AD-9266-EA29F9E41523}" destId="{4C8AC2AE-5A1E-4AFC-BD41-7AB1E0887AD4}" srcOrd="1" destOrd="0" presId="urn:microsoft.com/office/officeart/2005/8/layout/orgChart1"/>
    <dgm:cxn modelId="{C51D3338-FDD8-49F3-B124-5F50A3DC62E7}" type="presParOf" srcId="{C211DED8-BB1A-46AD-9266-EA29F9E41523}" destId="{9FD5A7ED-7C42-4B32-8B61-D5C2544D00D0}" srcOrd="2" destOrd="0" presId="urn:microsoft.com/office/officeart/2005/8/layout/orgChart1"/>
    <dgm:cxn modelId="{010A38B5-B436-4467-94CD-26B89F2774B3}" type="presParOf" srcId="{45904806-7C6A-4F72-9E29-DB371E8AE300}" destId="{3E665D3D-13A8-471B-A8AE-ECAF9A709B41}" srcOrd="3" destOrd="0" presId="urn:microsoft.com/office/officeart/2005/8/layout/orgChart1"/>
    <dgm:cxn modelId="{57B369C6-F2B5-4FDC-ABE1-F651A0710FAD}" type="presParOf" srcId="{3E665D3D-13A8-471B-A8AE-ECAF9A709B41}" destId="{103C9637-4E54-4CEB-9B75-F31A72B4DEC9}" srcOrd="0" destOrd="0" presId="urn:microsoft.com/office/officeart/2005/8/layout/orgChart1"/>
    <dgm:cxn modelId="{14E7F0BD-2842-4CF4-8069-476E8A0C506A}" type="presParOf" srcId="{103C9637-4E54-4CEB-9B75-F31A72B4DEC9}" destId="{DE1AB3A9-66DB-466E-9451-A70CBCBE2EFC}" srcOrd="0" destOrd="0" presId="urn:microsoft.com/office/officeart/2005/8/layout/orgChart1"/>
    <dgm:cxn modelId="{DC7D0679-6536-4920-A84E-309F3D3CBEFE}" type="presParOf" srcId="{103C9637-4E54-4CEB-9B75-F31A72B4DEC9}" destId="{B6BB210C-8319-424F-904D-AD6024A2DFB2}" srcOrd="1" destOrd="0" presId="urn:microsoft.com/office/officeart/2005/8/layout/orgChart1"/>
    <dgm:cxn modelId="{6B944175-7177-40C3-B540-D7B3E4F0DC4A}" type="presParOf" srcId="{3E665D3D-13A8-471B-A8AE-ECAF9A709B41}" destId="{C800A424-1AE1-4E7E-B2E1-DB724490F5F6}" srcOrd="1" destOrd="0" presId="urn:microsoft.com/office/officeart/2005/8/layout/orgChart1"/>
    <dgm:cxn modelId="{7406214E-09A4-4309-AED4-FE36221D852B}" type="presParOf" srcId="{3E665D3D-13A8-471B-A8AE-ECAF9A709B41}" destId="{1D70239F-7037-49F5-8B36-365BD11B8BC6}" srcOrd="2" destOrd="0" presId="urn:microsoft.com/office/officeart/2005/8/layout/orgChart1"/>
    <dgm:cxn modelId="{EC3DCBF7-9EDA-4F85-99D6-8A7620300FCF}" type="presParOf" srcId="{45904806-7C6A-4F72-9E29-DB371E8AE300}" destId="{95E2AE6D-29D6-49D5-A6FE-F798D52680AD}" srcOrd="4" destOrd="0" presId="urn:microsoft.com/office/officeart/2005/8/layout/orgChart1"/>
    <dgm:cxn modelId="{9700DA3F-3041-4D9B-8300-41F2935F4EE2}" type="presParOf" srcId="{95E2AE6D-29D6-49D5-A6FE-F798D52680AD}" destId="{699DFF6E-F8FA-4D92-82FD-624135699161}" srcOrd="0" destOrd="0" presId="urn:microsoft.com/office/officeart/2005/8/layout/orgChart1"/>
    <dgm:cxn modelId="{4D55C9D4-AF85-4AF5-BC6F-4FAC3C8D5F2A}" type="presParOf" srcId="{699DFF6E-F8FA-4D92-82FD-624135699161}" destId="{ED5B61E5-CCC2-44D8-BC22-1B7793710004}" srcOrd="0" destOrd="0" presId="urn:microsoft.com/office/officeart/2005/8/layout/orgChart1"/>
    <dgm:cxn modelId="{11E9DBE0-4516-4E13-AEAC-6899B96CBD89}" type="presParOf" srcId="{699DFF6E-F8FA-4D92-82FD-624135699161}" destId="{2F259233-BC1F-4C43-A0BC-D0B2CF086847}" srcOrd="1" destOrd="0" presId="urn:microsoft.com/office/officeart/2005/8/layout/orgChart1"/>
    <dgm:cxn modelId="{1BF14CB6-3FC6-44EF-8C95-B123A7539975}" type="presParOf" srcId="{95E2AE6D-29D6-49D5-A6FE-F798D52680AD}" destId="{29B54815-043A-4E50-9ACB-2CBA86F4DFA0}" srcOrd="1" destOrd="0" presId="urn:microsoft.com/office/officeart/2005/8/layout/orgChart1"/>
    <dgm:cxn modelId="{E720852B-305B-4764-B19A-F709005628EF}" type="presParOf" srcId="{95E2AE6D-29D6-49D5-A6FE-F798D52680AD}" destId="{AF227FEE-BA14-4797-97B8-D9F49379A96D}" srcOrd="2" destOrd="0" presId="urn:microsoft.com/office/officeart/2005/8/layout/orgChart1"/>
    <dgm:cxn modelId="{F25529AC-80C4-4B68-81CA-52BD766E67B8}" type="presParOf" srcId="{45904806-7C6A-4F72-9E29-DB371E8AE300}" destId="{AD5983E2-0BA1-4E53-B239-9C291E70B85B}" srcOrd="5" destOrd="0" presId="urn:microsoft.com/office/officeart/2005/8/layout/orgChart1"/>
    <dgm:cxn modelId="{16722417-F933-42BA-9ED4-1936990FBF15}" type="presParOf" srcId="{AD5983E2-0BA1-4E53-B239-9C291E70B85B}" destId="{2921D39D-36B4-4BF6-A9E0-64102C381244}" srcOrd="0" destOrd="0" presId="urn:microsoft.com/office/officeart/2005/8/layout/orgChart1"/>
    <dgm:cxn modelId="{26107638-E6C0-4B3A-8EC3-A764C3ECB8F9}" type="presParOf" srcId="{2921D39D-36B4-4BF6-A9E0-64102C381244}" destId="{4F2F6093-4893-4188-8A93-18342577FC7E}" srcOrd="0" destOrd="0" presId="urn:microsoft.com/office/officeart/2005/8/layout/orgChart1"/>
    <dgm:cxn modelId="{3B12D1EF-9F87-44BD-A7B4-72F9138C6E6B}" type="presParOf" srcId="{2921D39D-36B4-4BF6-A9E0-64102C381244}" destId="{715153CC-1A01-4632-9888-CC5C8AE2190E}" srcOrd="1" destOrd="0" presId="urn:microsoft.com/office/officeart/2005/8/layout/orgChart1"/>
    <dgm:cxn modelId="{0C3DCAE3-5947-4C91-9429-96F3F4401D0B}" type="presParOf" srcId="{AD5983E2-0BA1-4E53-B239-9C291E70B85B}" destId="{69516978-3F2D-45D5-B55F-E1342101E4A2}" srcOrd="1" destOrd="0" presId="urn:microsoft.com/office/officeart/2005/8/layout/orgChart1"/>
    <dgm:cxn modelId="{92998A20-E08A-4F65-93BB-740F1AA4904D}" type="presParOf" srcId="{AD5983E2-0BA1-4E53-B239-9C291E70B85B}" destId="{01327A69-8754-46D8-B9AE-AB5E67F8EA5D}" srcOrd="2" destOrd="0" presId="urn:microsoft.com/office/officeart/2005/8/layout/orgChart1"/>
    <dgm:cxn modelId="{B6067721-1C61-4331-9211-0DC66DEADD9C}" type="presParOf" srcId="{45904806-7C6A-4F72-9E29-DB371E8AE300}" destId="{85836EBD-4520-4552-BBA9-1C22383D809D}" srcOrd="6" destOrd="0" presId="urn:microsoft.com/office/officeart/2005/8/layout/orgChart1"/>
    <dgm:cxn modelId="{7999696E-BAF6-4AAF-AB2D-4B68A261834A}" type="presParOf" srcId="{85836EBD-4520-4552-BBA9-1C22383D809D}" destId="{49A2A12B-7A69-400A-9686-74950363A7F1}" srcOrd="0" destOrd="0" presId="urn:microsoft.com/office/officeart/2005/8/layout/orgChart1"/>
    <dgm:cxn modelId="{07F60A83-5F21-476A-A8C7-D5E760F3A643}" type="presParOf" srcId="{49A2A12B-7A69-400A-9686-74950363A7F1}" destId="{23808406-B23C-436B-9979-488D3F2E2B71}" srcOrd="0" destOrd="0" presId="urn:microsoft.com/office/officeart/2005/8/layout/orgChart1"/>
    <dgm:cxn modelId="{1E2A58E3-9D67-48FE-84AC-CA4A56227CB5}" type="presParOf" srcId="{49A2A12B-7A69-400A-9686-74950363A7F1}" destId="{85D01457-5986-44DF-980A-A20C574AB6D9}" srcOrd="1" destOrd="0" presId="urn:microsoft.com/office/officeart/2005/8/layout/orgChart1"/>
    <dgm:cxn modelId="{CFC0B228-67B4-4F0E-95A8-03E6CD7E02C8}" type="presParOf" srcId="{85836EBD-4520-4552-BBA9-1C22383D809D}" destId="{873B197F-49CC-4EE2-9348-D1C004DBB7CD}" srcOrd="1" destOrd="0" presId="urn:microsoft.com/office/officeart/2005/8/layout/orgChart1"/>
    <dgm:cxn modelId="{0990B511-3513-410F-8D93-F69317969D7B}" type="presParOf" srcId="{85836EBD-4520-4552-BBA9-1C22383D809D}" destId="{1480A6D7-0D38-4B51-99D1-E090643EB950}" srcOrd="2" destOrd="0" presId="urn:microsoft.com/office/officeart/2005/8/layout/orgChart1"/>
    <dgm:cxn modelId="{5EEDB9F1-FB19-4DE2-89F2-E61E2A7A7942}" type="presParOf" srcId="{45904806-7C6A-4F72-9E29-DB371E8AE300}" destId="{B0178D2D-1923-4998-B6C3-2E4657B27479}" srcOrd="7" destOrd="0" presId="urn:microsoft.com/office/officeart/2005/8/layout/orgChart1"/>
    <dgm:cxn modelId="{629801F9-3A70-4008-987C-4203521079F9}" type="presParOf" srcId="{B0178D2D-1923-4998-B6C3-2E4657B27479}" destId="{0F05AA0E-6D34-436E-A147-ED17E7D8550D}" srcOrd="0" destOrd="0" presId="urn:microsoft.com/office/officeart/2005/8/layout/orgChart1"/>
    <dgm:cxn modelId="{21EB1A64-6705-4DE9-8DFC-4EF2B27DDCB6}" type="presParOf" srcId="{0F05AA0E-6D34-436E-A147-ED17E7D8550D}" destId="{79783573-6695-4CDE-B10A-9A813151A5E4}" srcOrd="0" destOrd="0" presId="urn:microsoft.com/office/officeart/2005/8/layout/orgChart1"/>
    <dgm:cxn modelId="{8A581C47-59C9-4773-B938-78A966901C1B}" type="presParOf" srcId="{0F05AA0E-6D34-436E-A147-ED17E7D8550D}" destId="{53CCE778-2B96-4E49-B16B-4096CC7B0F25}" srcOrd="1" destOrd="0" presId="urn:microsoft.com/office/officeart/2005/8/layout/orgChart1"/>
    <dgm:cxn modelId="{D0E6F591-FF02-447B-B5CA-7FA64B7B7147}" type="presParOf" srcId="{B0178D2D-1923-4998-B6C3-2E4657B27479}" destId="{57BFD2F9-FC43-416D-9E4B-10C57BDAA071}" srcOrd="1" destOrd="0" presId="urn:microsoft.com/office/officeart/2005/8/layout/orgChart1"/>
    <dgm:cxn modelId="{EFBBC9B2-46E1-49C2-A8DB-2F115174BB05}" type="presParOf" srcId="{B0178D2D-1923-4998-B6C3-2E4657B27479}" destId="{3EF5D6F5-10DA-4483-B08B-BD4EB5F73388}" srcOrd="2" destOrd="0" presId="urn:microsoft.com/office/officeart/2005/8/layout/orgChart1"/>
    <dgm:cxn modelId="{F84880BE-61D1-4BC6-9525-30E9319E6251}" type="presParOf" srcId="{45904806-7C6A-4F72-9E29-DB371E8AE300}" destId="{F83D49B6-25CC-4D47-A599-E1CDFF161B71}" srcOrd="8" destOrd="0" presId="urn:microsoft.com/office/officeart/2005/8/layout/orgChart1"/>
    <dgm:cxn modelId="{1096FC2D-70AD-4905-ACB6-264B971C1315}" type="presParOf" srcId="{F83D49B6-25CC-4D47-A599-E1CDFF161B71}" destId="{D44B4ECA-F542-41CB-B2A2-F914E05BCD52}" srcOrd="0" destOrd="0" presId="urn:microsoft.com/office/officeart/2005/8/layout/orgChart1"/>
    <dgm:cxn modelId="{95A7B984-B53F-472D-9CCD-CB58DFC44D18}" type="presParOf" srcId="{D44B4ECA-F542-41CB-B2A2-F914E05BCD52}" destId="{E1EC793C-2C85-48BF-8829-18473CC1A9DA}" srcOrd="0" destOrd="0" presId="urn:microsoft.com/office/officeart/2005/8/layout/orgChart1"/>
    <dgm:cxn modelId="{2A56C53B-6D1D-4F48-AF00-99331BB3A6D0}" type="presParOf" srcId="{D44B4ECA-F542-41CB-B2A2-F914E05BCD52}" destId="{592D529A-670B-4059-B6FA-A1F0C28036EB}" srcOrd="1" destOrd="0" presId="urn:microsoft.com/office/officeart/2005/8/layout/orgChart1"/>
    <dgm:cxn modelId="{5DDBD4BD-41CD-4E0C-9CD3-99E466AEF467}" type="presParOf" srcId="{F83D49B6-25CC-4D47-A599-E1CDFF161B71}" destId="{1E2F25CD-6BC7-4C5E-A1FD-F65192EAB363}" srcOrd="1" destOrd="0" presId="urn:microsoft.com/office/officeart/2005/8/layout/orgChart1"/>
    <dgm:cxn modelId="{3DA263CE-A8AC-453D-ABD0-8C80AE855495}" type="presParOf" srcId="{F83D49B6-25CC-4D47-A599-E1CDFF161B71}" destId="{5AEF913F-3D4D-4C69-87B6-182C4F2E1E4F}" srcOrd="2" destOrd="0" presId="urn:microsoft.com/office/officeart/2005/8/layout/orgChart1"/>
    <dgm:cxn modelId="{7EADFF14-1C20-4152-9CC5-63C5A55A5098}" type="presParOf" srcId="{45904806-7C6A-4F72-9E29-DB371E8AE300}" destId="{2A189C36-EBB4-45A8-B199-AE6CAE547128}" srcOrd="9" destOrd="0" presId="urn:microsoft.com/office/officeart/2005/8/layout/orgChart1"/>
    <dgm:cxn modelId="{49747F39-C15A-4607-9E1F-022EF85B868C}" type="presParOf" srcId="{2A189C36-EBB4-45A8-B199-AE6CAE547128}" destId="{76419308-8E2A-4296-B4F1-126F682BAC41}" srcOrd="0" destOrd="0" presId="urn:microsoft.com/office/officeart/2005/8/layout/orgChart1"/>
    <dgm:cxn modelId="{A8B044B0-3D20-4085-8E14-377472911B00}" type="presParOf" srcId="{76419308-8E2A-4296-B4F1-126F682BAC41}" destId="{07175007-49F4-420D-B6BC-3D3801DF1F52}" srcOrd="0" destOrd="0" presId="urn:microsoft.com/office/officeart/2005/8/layout/orgChart1"/>
    <dgm:cxn modelId="{5CEF872E-F5D2-46FD-B3DB-76E042124067}" type="presParOf" srcId="{76419308-8E2A-4296-B4F1-126F682BAC41}" destId="{1070177D-5233-43FE-B84C-1F1D0192B001}" srcOrd="1" destOrd="0" presId="urn:microsoft.com/office/officeart/2005/8/layout/orgChart1"/>
    <dgm:cxn modelId="{09BD3623-5C5A-4557-B3EB-DB3ADCFEAE0D}" type="presParOf" srcId="{2A189C36-EBB4-45A8-B199-AE6CAE547128}" destId="{1694C8E8-DE52-45F6-82A0-E68CDF4D569A}" srcOrd="1" destOrd="0" presId="urn:microsoft.com/office/officeart/2005/8/layout/orgChart1"/>
    <dgm:cxn modelId="{6154F5BF-658B-4E64-9931-5736B6E4EE5D}" type="presParOf" srcId="{2A189C36-EBB4-45A8-B199-AE6CAE547128}" destId="{8C4C0B7C-813D-4C37-9E35-7A9E34113E42}" srcOrd="2" destOrd="0" presId="urn:microsoft.com/office/officeart/2005/8/layout/orgChart1"/>
    <dgm:cxn modelId="{14DCB045-5724-4D04-AB35-4C5F57C7D4A0}" type="presParOf" srcId="{45904806-7C6A-4F72-9E29-DB371E8AE300}" destId="{911931E2-9809-4008-B8F6-95FE49A0550F}" srcOrd="10" destOrd="0" presId="urn:microsoft.com/office/officeart/2005/8/layout/orgChart1"/>
    <dgm:cxn modelId="{C8A760B7-D88C-4D68-8D92-6A4656486045}" type="presParOf" srcId="{911931E2-9809-4008-B8F6-95FE49A0550F}" destId="{6A8FA2CC-F2BA-4FB0-A928-76C1481ACA93}" srcOrd="0" destOrd="0" presId="urn:microsoft.com/office/officeart/2005/8/layout/orgChart1"/>
    <dgm:cxn modelId="{A7B9B8EF-7CE6-4C74-9216-BDBB2A836D55}" type="presParOf" srcId="{6A8FA2CC-F2BA-4FB0-A928-76C1481ACA93}" destId="{8750D519-1949-4F9E-9A78-A1A951AA879B}" srcOrd="0" destOrd="0" presId="urn:microsoft.com/office/officeart/2005/8/layout/orgChart1"/>
    <dgm:cxn modelId="{7A93AE5A-516B-4577-BCBB-8EE98519F2E4}" type="presParOf" srcId="{6A8FA2CC-F2BA-4FB0-A928-76C1481ACA93}" destId="{E30BAE3E-B088-417A-9837-C2C04DD87DFD}" srcOrd="1" destOrd="0" presId="urn:microsoft.com/office/officeart/2005/8/layout/orgChart1"/>
    <dgm:cxn modelId="{687B8A86-26A0-43A6-9C11-2F483E48E6B5}" type="presParOf" srcId="{911931E2-9809-4008-B8F6-95FE49A0550F}" destId="{D436EFA1-8952-494C-93FD-604B355EBF5D}" srcOrd="1" destOrd="0" presId="urn:microsoft.com/office/officeart/2005/8/layout/orgChart1"/>
    <dgm:cxn modelId="{ACC4C433-6DFC-4A5B-9FC3-8FC4F312FEA8}" type="presParOf" srcId="{911931E2-9809-4008-B8F6-95FE49A0550F}" destId="{A245DEF3-85BD-4726-83B7-94D74AA329D6}" srcOrd="2" destOrd="0" presId="urn:microsoft.com/office/officeart/2005/8/layout/orgChart1"/>
    <dgm:cxn modelId="{98A422D5-9859-427F-ACC3-FD534C95C031}" type="presParOf" srcId="{45904806-7C6A-4F72-9E29-DB371E8AE300}" destId="{2541ABA2-DC9F-442D-8F09-5B60143185CA}" srcOrd="11" destOrd="0" presId="urn:microsoft.com/office/officeart/2005/8/layout/orgChart1"/>
    <dgm:cxn modelId="{7CC6FCA2-F095-4952-89EF-C24647CDABBB}" type="presParOf" srcId="{2541ABA2-DC9F-442D-8F09-5B60143185CA}" destId="{94DE77CB-776E-4C94-AF1E-5012288546E9}" srcOrd="0" destOrd="0" presId="urn:microsoft.com/office/officeart/2005/8/layout/orgChart1"/>
    <dgm:cxn modelId="{BD9211BE-6519-41EF-B73C-C7F5F99CCA9A}" type="presParOf" srcId="{94DE77CB-776E-4C94-AF1E-5012288546E9}" destId="{C2F8A4B5-FA48-401B-BA9D-C2BFA2025918}" srcOrd="0" destOrd="0" presId="urn:microsoft.com/office/officeart/2005/8/layout/orgChart1"/>
    <dgm:cxn modelId="{74793C9F-5BA8-4F37-8BB0-1994B4C55B0C}" type="presParOf" srcId="{94DE77CB-776E-4C94-AF1E-5012288546E9}" destId="{F09C5161-E279-49D2-8A48-B658BED99F2A}" srcOrd="1" destOrd="0" presId="urn:microsoft.com/office/officeart/2005/8/layout/orgChart1"/>
    <dgm:cxn modelId="{048AAA13-68C5-48A5-BC18-10AC59666FA5}" type="presParOf" srcId="{2541ABA2-DC9F-442D-8F09-5B60143185CA}" destId="{AD2C212D-D2E9-4784-AF39-BEF74722C10E}" srcOrd="1" destOrd="0" presId="urn:microsoft.com/office/officeart/2005/8/layout/orgChart1"/>
    <dgm:cxn modelId="{E4D4E446-D5D8-480B-B9C3-6B7E9AC15979}" type="presParOf" srcId="{2541ABA2-DC9F-442D-8F09-5B60143185CA}" destId="{532C484B-3552-4ED7-857F-ED508975E11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7E898-6B72-4590-8354-D13EC05E6CFA}">
      <dsp:nvSpPr>
        <dsp:cNvPr id="0" name=""/>
        <dsp:cNvSpPr/>
      </dsp:nvSpPr>
      <dsp:spPr>
        <a:xfrm>
          <a:off x="5875"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January</a:t>
          </a:r>
        </a:p>
      </dsp:txBody>
      <dsp:txXfrm>
        <a:off x="5875" y="664139"/>
        <a:ext cx="793521" cy="396760"/>
      </dsp:txXfrm>
    </dsp:sp>
    <dsp:sp modelId="{E0578B37-4356-4E38-B8D3-0F5A526EFE1D}">
      <dsp:nvSpPr>
        <dsp:cNvPr id="0" name=""/>
        <dsp:cNvSpPr/>
      </dsp:nvSpPr>
      <dsp:spPr>
        <a:xfrm>
          <a:off x="966036"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February</a:t>
          </a:r>
        </a:p>
      </dsp:txBody>
      <dsp:txXfrm>
        <a:off x="966036" y="664139"/>
        <a:ext cx="793521" cy="396760"/>
      </dsp:txXfrm>
    </dsp:sp>
    <dsp:sp modelId="{D44B86F4-CA7A-405A-ADC4-72807D375411}">
      <dsp:nvSpPr>
        <dsp:cNvPr id="0" name=""/>
        <dsp:cNvSpPr/>
      </dsp:nvSpPr>
      <dsp:spPr>
        <a:xfrm>
          <a:off x="1926198"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March</a:t>
          </a:r>
        </a:p>
      </dsp:txBody>
      <dsp:txXfrm>
        <a:off x="1926198" y="664139"/>
        <a:ext cx="793521" cy="396760"/>
      </dsp:txXfrm>
    </dsp:sp>
    <dsp:sp modelId="{DE1AB3A9-66DB-466E-9451-A70CBCBE2EFC}">
      <dsp:nvSpPr>
        <dsp:cNvPr id="0" name=""/>
        <dsp:cNvSpPr/>
      </dsp:nvSpPr>
      <dsp:spPr>
        <a:xfrm>
          <a:off x="2886359"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a:latin typeface="Arial" panose="020B0604020202020204" pitchFamily="34" charset="0"/>
              <a:cs typeface="Arial" panose="020B0604020202020204" pitchFamily="34" charset="0"/>
            </a:rPr>
            <a:t>April</a:t>
          </a:r>
          <a:endParaRPr lang="en-US" sz="1200" kern="1200" dirty="0">
            <a:latin typeface="Arial" panose="020B0604020202020204" pitchFamily="34" charset="0"/>
            <a:cs typeface="Arial" panose="020B0604020202020204" pitchFamily="34" charset="0"/>
          </a:endParaRPr>
        </a:p>
      </dsp:txBody>
      <dsp:txXfrm>
        <a:off x="2886359" y="664139"/>
        <a:ext cx="793521" cy="396760"/>
      </dsp:txXfrm>
    </dsp:sp>
    <dsp:sp modelId="{ED5B61E5-CCC2-44D8-BC22-1B7793710004}">
      <dsp:nvSpPr>
        <dsp:cNvPr id="0" name=""/>
        <dsp:cNvSpPr/>
      </dsp:nvSpPr>
      <dsp:spPr>
        <a:xfrm>
          <a:off x="3846521"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May </a:t>
          </a:r>
        </a:p>
      </dsp:txBody>
      <dsp:txXfrm>
        <a:off x="3846521" y="664139"/>
        <a:ext cx="793521" cy="396760"/>
      </dsp:txXfrm>
    </dsp:sp>
    <dsp:sp modelId="{4F2F6093-4893-4188-8A93-18342577FC7E}">
      <dsp:nvSpPr>
        <dsp:cNvPr id="0" name=""/>
        <dsp:cNvSpPr/>
      </dsp:nvSpPr>
      <dsp:spPr>
        <a:xfrm>
          <a:off x="4806682"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June</a:t>
          </a:r>
        </a:p>
      </dsp:txBody>
      <dsp:txXfrm>
        <a:off x="4806682" y="664139"/>
        <a:ext cx="793521" cy="396760"/>
      </dsp:txXfrm>
    </dsp:sp>
    <dsp:sp modelId="{23808406-B23C-436B-9979-488D3F2E2B71}">
      <dsp:nvSpPr>
        <dsp:cNvPr id="0" name=""/>
        <dsp:cNvSpPr/>
      </dsp:nvSpPr>
      <dsp:spPr>
        <a:xfrm>
          <a:off x="5766844"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a:latin typeface="Arial" panose="020B0604020202020204" pitchFamily="34" charset="0"/>
              <a:cs typeface="Arial" panose="020B0604020202020204" pitchFamily="34" charset="0"/>
            </a:rPr>
            <a:t>July </a:t>
          </a:r>
          <a:endParaRPr lang="en-US" sz="1200" kern="1200" dirty="0">
            <a:latin typeface="Arial" panose="020B0604020202020204" pitchFamily="34" charset="0"/>
            <a:cs typeface="Arial" panose="020B0604020202020204" pitchFamily="34" charset="0"/>
          </a:endParaRPr>
        </a:p>
      </dsp:txBody>
      <dsp:txXfrm>
        <a:off x="5766844" y="664139"/>
        <a:ext cx="793521" cy="396760"/>
      </dsp:txXfrm>
    </dsp:sp>
    <dsp:sp modelId="{79783573-6695-4CDE-B10A-9A813151A5E4}">
      <dsp:nvSpPr>
        <dsp:cNvPr id="0" name=""/>
        <dsp:cNvSpPr/>
      </dsp:nvSpPr>
      <dsp:spPr>
        <a:xfrm>
          <a:off x="6727005"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August</a:t>
          </a:r>
        </a:p>
      </dsp:txBody>
      <dsp:txXfrm>
        <a:off x="6727005" y="664139"/>
        <a:ext cx="793521" cy="396760"/>
      </dsp:txXfrm>
    </dsp:sp>
    <dsp:sp modelId="{E1EC793C-2C85-48BF-8829-18473CC1A9DA}">
      <dsp:nvSpPr>
        <dsp:cNvPr id="0" name=""/>
        <dsp:cNvSpPr/>
      </dsp:nvSpPr>
      <dsp:spPr>
        <a:xfrm>
          <a:off x="7687167"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a:latin typeface="Arial" panose="020B0604020202020204" pitchFamily="34" charset="0"/>
              <a:cs typeface="Arial" panose="020B0604020202020204" pitchFamily="34" charset="0"/>
            </a:rPr>
            <a:t>September</a:t>
          </a:r>
          <a:endParaRPr lang="en-US" sz="1200" kern="1200" dirty="0">
            <a:latin typeface="Arial" panose="020B0604020202020204" pitchFamily="34" charset="0"/>
            <a:cs typeface="Arial" panose="020B0604020202020204" pitchFamily="34" charset="0"/>
          </a:endParaRPr>
        </a:p>
      </dsp:txBody>
      <dsp:txXfrm>
        <a:off x="7687167" y="664139"/>
        <a:ext cx="793521" cy="396760"/>
      </dsp:txXfrm>
    </dsp:sp>
    <dsp:sp modelId="{07175007-49F4-420D-B6BC-3D3801DF1F52}">
      <dsp:nvSpPr>
        <dsp:cNvPr id="0" name=""/>
        <dsp:cNvSpPr/>
      </dsp:nvSpPr>
      <dsp:spPr>
        <a:xfrm>
          <a:off x="8647328"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October </a:t>
          </a:r>
        </a:p>
      </dsp:txBody>
      <dsp:txXfrm>
        <a:off x="8647328" y="664139"/>
        <a:ext cx="793521" cy="396760"/>
      </dsp:txXfrm>
    </dsp:sp>
    <dsp:sp modelId="{8750D519-1949-4F9E-9A78-A1A951AA879B}">
      <dsp:nvSpPr>
        <dsp:cNvPr id="0" name=""/>
        <dsp:cNvSpPr/>
      </dsp:nvSpPr>
      <dsp:spPr>
        <a:xfrm>
          <a:off x="9607490"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November </a:t>
          </a:r>
        </a:p>
      </dsp:txBody>
      <dsp:txXfrm>
        <a:off x="9607490" y="664139"/>
        <a:ext cx="793521" cy="396760"/>
      </dsp:txXfrm>
    </dsp:sp>
    <dsp:sp modelId="{C2F8A4B5-FA48-401B-BA9D-C2BFA2025918}">
      <dsp:nvSpPr>
        <dsp:cNvPr id="0" name=""/>
        <dsp:cNvSpPr/>
      </dsp:nvSpPr>
      <dsp:spPr>
        <a:xfrm>
          <a:off x="10567651"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December</a:t>
          </a:r>
        </a:p>
      </dsp:txBody>
      <dsp:txXfrm>
        <a:off x="10567651" y="664139"/>
        <a:ext cx="793521" cy="3967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08A772-8B91-43B3-8DAF-14A5E3D0C15C}" type="datetimeFigureOut">
              <a:rPr lang="en-US" smtClean="0"/>
              <a:t>2/4/2026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F12D50-4E2F-4091-B89C-88752F77AA4A}" type="slidenum">
              <a:rPr lang="en-US" smtClean="0"/>
              <a:t>‹#›</a:t>
            </a:fld>
            <a:endParaRPr lang="en-US" dirty="0"/>
          </a:p>
        </p:txBody>
      </p:sp>
    </p:spTree>
    <p:extLst>
      <p:ext uri="{BB962C8B-B14F-4D97-AF65-F5344CB8AC3E}">
        <p14:creationId xmlns:p14="http://schemas.microsoft.com/office/powerpoint/2010/main" val="3978690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91459-3AC4-412F-99CB-1803BA2E4F51}" type="datetimeFigureOut">
              <a:rPr lang="en-US" smtClean="0"/>
              <a:t>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EF93B-916C-43ED-BA70-4A5D9382DC86}" type="slidenum">
              <a:rPr lang="en-US" smtClean="0"/>
              <a:t>‹#›</a:t>
            </a:fld>
            <a:endParaRPr lang="en-US" dirty="0"/>
          </a:p>
        </p:txBody>
      </p:sp>
    </p:spTree>
    <p:extLst>
      <p:ext uri="{BB962C8B-B14F-4D97-AF65-F5344CB8AC3E}">
        <p14:creationId xmlns:p14="http://schemas.microsoft.com/office/powerpoint/2010/main" val="356727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1</a:t>
            </a:fld>
            <a:endParaRPr lang="en-US" dirty="0"/>
          </a:p>
        </p:txBody>
      </p:sp>
    </p:spTree>
    <p:extLst>
      <p:ext uri="{BB962C8B-B14F-4D97-AF65-F5344CB8AC3E}">
        <p14:creationId xmlns:p14="http://schemas.microsoft.com/office/powerpoint/2010/main" val="4058304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21</a:t>
            </a:fld>
            <a:endParaRPr lang="en-US" dirty="0"/>
          </a:p>
        </p:txBody>
      </p:sp>
    </p:spTree>
    <p:extLst>
      <p:ext uri="{BB962C8B-B14F-4D97-AF65-F5344CB8AC3E}">
        <p14:creationId xmlns:p14="http://schemas.microsoft.com/office/powerpoint/2010/main" val="21085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11</a:t>
            </a:fld>
            <a:endParaRPr lang="en-US" dirty="0"/>
          </a:p>
        </p:txBody>
      </p:sp>
    </p:spTree>
    <p:extLst>
      <p:ext uri="{BB962C8B-B14F-4D97-AF65-F5344CB8AC3E}">
        <p14:creationId xmlns:p14="http://schemas.microsoft.com/office/powerpoint/2010/main" val="284981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12</a:t>
            </a:fld>
            <a:endParaRPr lang="en-US" dirty="0"/>
          </a:p>
        </p:txBody>
      </p:sp>
    </p:spTree>
    <p:extLst>
      <p:ext uri="{BB962C8B-B14F-4D97-AF65-F5344CB8AC3E}">
        <p14:creationId xmlns:p14="http://schemas.microsoft.com/office/powerpoint/2010/main" val="394771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6760-9D7C-EE6F-D075-B2022E3FA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41E77-B12C-3DAF-1DE5-D9ABE956C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C814A-BC67-D5EF-8B34-909373C9B6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C854E3-6AA2-E7C2-57BD-7441499D2119}"/>
              </a:ext>
            </a:extLst>
          </p:cNvPr>
          <p:cNvSpPr>
            <a:spLocks noGrp="1"/>
          </p:cNvSpPr>
          <p:nvPr>
            <p:ph type="sldNum" sz="quarter" idx="5"/>
          </p:nvPr>
        </p:nvSpPr>
        <p:spPr/>
        <p:txBody>
          <a:bodyPr/>
          <a:lstStyle/>
          <a:p>
            <a:fld id="{FEDEF93B-916C-43ED-BA70-4A5D9382DC86}" type="slidenum">
              <a:rPr lang="en-US" smtClean="0"/>
              <a:t>13</a:t>
            </a:fld>
            <a:endParaRPr lang="en-US" dirty="0"/>
          </a:p>
        </p:txBody>
      </p:sp>
    </p:spTree>
    <p:extLst>
      <p:ext uri="{BB962C8B-B14F-4D97-AF65-F5344CB8AC3E}">
        <p14:creationId xmlns:p14="http://schemas.microsoft.com/office/powerpoint/2010/main" val="360810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14</a:t>
            </a:fld>
            <a:endParaRPr lang="en-US" dirty="0"/>
          </a:p>
        </p:txBody>
      </p:sp>
    </p:spTree>
    <p:extLst>
      <p:ext uri="{BB962C8B-B14F-4D97-AF65-F5344CB8AC3E}">
        <p14:creationId xmlns:p14="http://schemas.microsoft.com/office/powerpoint/2010/main" val="145322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16</a:t>
            </a:fld>
            <a:endParaRPr lang="en-US" dirty="0"/>
          </a:p>
        </p:txBody>
      </p:sp>
    </p:spTree>
    <p:extLst>
      <p:ext uri="{BB962C8B-B14F-4D97-AF65-F5344CB8AC3E}">
        <p14:creationId xmlns:p14="http://schemas.microsoft.com/office/powerpoint/2010/main" val="260691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17</a:t>
            </a:fld>
            <a:endParaRPr lang="en-US" dirty="0"/>
          </a:p>
        </p:txBody>
      </p:sp>
    </p:spTree>
    <p:extLst>
      <p:ext uri="{BB962C8B-B14F-4D97-AF65-F5344CB8AC3E}">
        <p14:creationId xmlns:p14="http://schemas.microsoft.com/office/powerpoint/2010/main" val="158430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D79ED-5CAA-1898-708B-4442DC264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35DB4-B982-A861-0694-85F7CC4AE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43D79-B487-E070-BD4A-F6D30CBDA4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2D2D7E-C8E5-9309-A587-264F6060127E}"/>
              </a:ext>
            </a:extLst>
          </p:cNvPr>
          <p:cNvSpPr>
            <a:spLocks noGrp="1"/>
          </p:cNvSpPr>
          <p:nvPr>
            <p:ph type="sldNum" sz="quarter" idx="5"/>
          </p:nvPr>
        </p:nvSpPr>
        <p:spPr/>
        <p:txBody>
          <a:bodyPr/>
          <a:lstStyle/>
          <a:p>
            <a:fld id="{FEDEF93B-916C-43ED-BA70-4A5D9382DC86}" type="slidenum">
              <a:rPr lang="en-US" smtClean="0"/>
              <a:t>18</a:t>
            </a:fld>
            <a:endParaRPr lang="en-US" dirty="0"/>
          </a:p>
        </p:txBody>
      </p:sp>
    </p:spTree>
    <p:extLst>
      <p:ext uri="{BB962C8B-B14F-4D97-AF65-F5344CB8AC3E}">
        <p14:creationId xmlns:p14="http://schemas.microsoft.com/office/powerpoint/2010/main" val="120420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20</a:t>
            </a:fld>
            <a:endParaRPr lang="en-US" dirty="0"/>
          </a:p>
        </p:txBody>
      </p:sp>
    </p:spTree>
    <p:extLst>
      <p:ext uri="{BB962C8B-B14F-4D97-AF65-F5344CB8AC3E}">
        <p14:creationId xmlns:p14="http://schemas.microsoft.com/office/powerpoint/2010/main" val="2669577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7E820CFD-F09D-7441-AF7E-5A632577976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496943B6-E1B9-CA4C-A554-17B1A2D95E14}"/>
              </a:ext>
            </a:extLst>
          </p:cNvPr>
          <p:cNvPicPr>
            <a:picLocks noChangeAspect="1"/>
          </p:cNvPicPr>
          <p:nvPr userDrawn="1"/>
        </p:nvPicPr>
        <p:blipFill>
          <a:blip r:embed="rId3"/>
          <a:stretch>
            <a:fillRect/>
          </a:stretch>
        </p:blipFill>
        <p:spPr>
          <a:xfrm>
            <a:off x="277343" y="297313"/>
            <a:ext cx="1121714" cy="672018"/>
          </a:xfrm>
          <a:prstGeom prst="rect">
            <a:avLst/>
          </a:prstGeom>
        </p:spPr>
      </p:pic>
    </p:spTree>
    <p:extLst>
      <p:ext uri="{BB962C8B-B14F-4D97-AF65-F5344CB8AC3E}">
        <p14:creationId xmlns:p14="http://schemas.microsoft.com/office/powerpoint/2010/main" val="401696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2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63549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173360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3592785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4103717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820CFD-F09D-7441-AF7E-5A63257797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947335" y="3744122"/>
            <a:ext cx="6570133" cy="2028587"/>
          </a:xfrm>
          <a:prstGeom prst="rect">
            <a:avLst/>
          </a:prstGeom>
        </p:spPr>
        <p:txBody>
          <a:bodyPr anchor="t" anchorCtr="0">
            <a:normAutofit/>
          </a:bodyPr>
          <a:lstStyle>
            <a:lvl1pPr algn="l">
              <a:defRPr sz="4400" b="1"/>
            </a:lvl1pPr>
          </a:lstStyle>
          <a:p>
            <a:r>
              <a:rPr lang="en-US" dirty="0"/>
              <a:t>Click to edit Master title style</a:t>
            </a:r>
          </a:p>
        </p:txBody>
      </p:sp>
      <p:sp>
        <p:nvSpPr>
          <p:cNvPr id="3" name="Subtitle 2"/>
          <p:cNvSpPr>
            <a:spLocks noGrp="1"/>
          </p:cNvSpPr>
          <p:nvPr>
            <p:ph type="subTitle" idx="1" hasCustomPrompt="1"/>
          </p:nvPr>
        </p:nvSpPr>
        <p:spPr>
          <a:xfrm>
            <a:off x="1947333" y="3271838"/>
            <a:ext cx="9144000" cy="614362"/>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496943B6-E1B9-CA4C-A554-17B1A2D95E14}"/>
              </a:ext>
            </a:extLst>
          </p:cNvPr>
          <p:cNvPicPr>
            <a:picLocks noChangeAspect="1"/>
          </p:cNvPicPr>
          <p:nvPr userDrawn="1"/>
        </p:nvPicPr>
        <p:blipFill>
          <a:blip r:embed="rId3"/>
          <a:stretch>
            <a:fillRect/>
          </a:stretch>
        </p:blipFill>
        <p:spPr>
          <a:xfrm>
            <a:off x="1117600" y="594074"/>
            <a:ext cx="1306464" cy="587026"/>
          </a:xfrm>
          <a:prstGeom prst="rect">
            <a:avLst/>
          </a:prstGeom>
        </p:spPr>
      </p:pic>
    </p:spTree>
    <p:extLst>
      <p:ext uri="{BB962C8B-B14F-4D97-AF65-F5344CB8AC3E}">
        <p14:creationId xmlns:p14="http://schemas.microsoft.com/office/powerpoint/2010/main" val="98251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AB1C512-6763-3641-894F-9430867ADB1F}"/>
              </a:ext>
            </a:extLst>
          </p:cNvPr>
          <p:cNvSpPr>
            <a:spLocks noGrp="1"/>
          </p:cNvSpPr>
          <p:nvPr>
            <p:ph type="sldNum" sz="quarter" idx="10"/>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19894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C764DE79-268F-4C1A-8933-263129D2AF90}"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492FB-C374-174C-B5CE-59F7604A8E1C}" type="slidenum">
              <a:rPr lang="en-US" smtClean="0"/>
              <a:t>‹#›</a:t>
            </a:fld>
            <a:endParaRPr lang="en-US" dirty="0"/>
          </a:p>
        </p:txBody>
      </p:sp>
    </p:spTree>
    <p:extLst>
      <p:ext uri="{BB962C8B-B14F-4D97-AF65-F5344CB8AC3E}">
        <p14:creationId xmlns:p14="http://schemas.microsoft.com/office/powerpoint/2010/main" val="364074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492FB-C374-174C-B5CE-59F7604A8E1C}" type="slidenum">
              <a:rPr lang="en-US" smtClean="0"/>
              <a:t>‹#›</a:t>
            </a:fld>
            <a:endParaRPr lang="en-US" dirty="0"/>
          </a:p>
        </p:txBody>
      </p:sp>
    </p:spTree>
    <p:extLst>
      <p:ext uri="{BB962C8B-B14F-4D97-AF65-F5344CB8AC3E}">
        <p14:creationId xmlns:p14="http://schemas.microsoft.com/office/powerpoint/2010/main" val="119566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146811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33258"/>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3325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247296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160482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61740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309364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209103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744" y="476972"/>
            <a:ext cx="9877089" cy="7231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25745" y="1777735"/>
            <a:ext cx="10515600" cy="445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2/4/2026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92FB-C374-174C-B5CE-59F7604A8E1C}" type="slidenum">
              <a:rPr lang="en-US" smtClean="0"/>
              <a:pPr/>
              <a:t>‹#›</a:t>
            </a:fld>
            <a:endParaRPr lang="en-US" dirty="0"/>
          </a:p>
        </p:txBody>
      </p:sp>
      <p:cxnSp>
        <p:nvCxnSpPr>
          <p:cNvPr id="8" name="Straight Connector 7">
            <a:extLst>
              <a:ext uri="{FF2B5EF4-FFF2-40B4-BE49-F238E27FC236}">
                <a16:creationId xmlns:a16="http://schemas.microsoft.com/office/drawing/2014/main" id="{ABCB4CED-F47C-A24A-9CBF-BABCAC2F4D80}"/>
              </a:ext>
            </a:extLst>
          </p:cNvPr>
          <p:cNvCxnSpPr/>
          <p:nvPr userDrawn="1"/>
        </p:nvCxnSpPr>
        <p:spPr>
          <a:xfrm>
            <a:off x="838200" y="1555491"/>
            <a:ext cx="10453007" cy="27843"/>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CB54425-22F6-E647-8C50-799C43827AB9}"/>
              </a:ext>
            </a:extLst>
          </p:cNvPr>
          <p:cNvPicPr>
            <a:picLocks noChangeAspect="1"/>
          </p:cNvPicPr>
          <p:nvPr userDrawn="1"/>
        </p:nvPicPr>
        <p:blipFill>
          <a:blip r:embed="rId17"/>
          <a:stretch>
            <a:fillRect/>
          </a:stretch>
        </p:blipFill>
        <p:spPr>
          <a:xfrm>
            <a:off x="10836425" y="265987"/>
            <a:ext cx="1067776" cy="639704"/>
          </a:xfrm>
          <a:prstGeom prst="rect">
            <a:avLst/>
          </a:prstGeom>
        </p:spPr>
      </p:pic>
    </p:spTree>
    <p:extLst>
      <p:ext uri="{BB962C8B-B14F-4D97-AF65-F5344CB8AC3E}">
        <p14:creationId xmlns:p14="http://schemas.microsoft.com/office/powerpoint/2010/main" val="2191334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81" r:id="rId3"/>
    <p:sldLayoutId id="2147483672" r:id="rId4"/>
    <p:sldLayoutId id="2147483673" r:id="rId5"/>
    <p:sldLayoutId id="2147483674" r:id="rId6"/>
    <p:sldLayoutId id="2147483675" r:id="rId7"/>
    <p:sldLayoutId id="2147483676" r:id="rId8"/>
    <p:sldLayoutId id="2147483677" r:id="rId9"/>
    <p:sldLayoutId id="2147483682" r:id="rId10"/>
    <p:sldLayoutId id="2147483678" r:id="rId11"/>
    <p:sldLayoutId id="2147483679" r:id="rId12"/>
    <p:sldLayoutId id="2147483680" r:id="rId13"/>
    <p:sldLayoutId id="2147483661" r:id="rId14"/>
    <p:sldLayoutId id="2147483666" r:id="rId15"/>
  </p:sldLayoutIdLst>
  <p:txStyles>
    <p:titleStyle>
      <a:lvl1pPr algn="l" defTabSz="914400" rtl="0" eaLnBrk="1" latinLnBrk="0" hangingPunct="1">
        <a:lnSpc>
          <a:spcPct val="90000"/>
        </a:lnSpc>
        <a:spcBef>
          <a:spcPct val="0"/>
        </a:spcBef>
        <a:buNone/>
        <a:defRPr sz="4400" kern="1200">
          <a:solidFill>
            <a:srgbClr val="0D497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orient="horz" pos="744" userDrawn="1">
          <p15:clr>
            <a:srgbClr val="F26B43"/>
          </p15:clr>
        </p15:guide>
        <p15:guide id="3" orient="horz" pos="1296" userDrawn="1">
          <p15:clr>
            <a:srgbClr val="F26B43"/>
          </p15:clr>
        </p15:guide>
        <p15:guide id="4" pos="512" userDrawn="1">
          <p15:clr>
            <a:srgbClr val="F26B43"/>
          </p15:clr>
        </p15:guide>
        <p15:guide id="5" pos="7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50615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0A5C-F590-C342-9AED-A3CC10200B9C}"/>
              </a:ext>
            </a:extLst>
          </p:cNvPr>
          <p:cNvSpPr>
            <a:spLocks noGrp="1"/>
          </p:cNvSpPr>
          <p:nvPr>
            <p:ph type="ctrTitle"/>
          </p:nvPr>
        </p:nvSpPr>
        <p:spPr>
          <a:xfrm>
            <a:off x="2088522" y="3099944"/>
            <a:ext cx="9855200" cy="1735021"/>
          </a:xfrm>
        </p:spPr>
        <p:txBody>
          <a:bodyPr>
            <a:noAutofit/>
          </a:bodyPr>
          <a:lstStyle/>
          <a:p>
            <a:pPr algn="l">
              <a:lnSpc>
                <a:spcPct val="100000"/>
              </a:lnSpc>
            </a:pPr>
            <a:r>
              <a:rPr lang="en-US" sz="3600" b="1" dirty="0">
                <a:solidFill>
                  <a:srgbClr val="002A5F"/>
                </a:solidFill>
                <a:latin typeface="+mj-lt"/>
              </a:rPr>
              <a:t>NCDA Legislative and Policy Conference</a:t>
            </a:r>
          </a:p>
        </p:txBody>
      </p:sp>
      <p:sp>
        <p:nvSpPr>
          <p:cNvPr id="4" name="TextBox 3">
            <a:extLst>
              <a:ext uri="{FF2B5EF4-FFF2-40B4-BE49-F238E27FC236}">
                <a16:creationId xmlns:a16="http://schemas.microsoft.com/office/drawing/2014/main" id="{4FE3F183-86F2-2043-8A0A-47954D778467}"/>
              </a:ext>
            </a:extLst>
          </p:cNvPr>
          <p:cNvSpPr txBox="1"/>
          <p:nvPr/>
        </p:nvSpPr>
        <p:spPr>
          <a:xfrm>
            <a:off x="2182551" y="5070186"/>
            <a:ext cx="9318348" cy="1292662"/>
          </a:xfrm>
          <a:prstGeom prst="rect">
            <a:avLst/>
          </a:prstGeom>
          <a:noFill/>
        </p:spPr>
        <p:txBody>
          <a:bodyPr wrap="square" lIns="0" tIns="0" rIns="0" bIns="0" rtlCol="0">
            <a:spAutoFit/>
          </a:bodyPr>
          <a:lstStyle/>
          <a:p>
            <a:pPr defTabSz="457200"/>
            <a:endParaRPr lang="en-US" dirty="0">
              <a:solidFill>
                <a:srgbClr val="002060"/>
              </a:solidFill>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Jennifer Schwartz</a:t>
            </a:r>
            <a:r>
              <a:rPr kumimoji="0" lang="en-US" sz="2400" b="0"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 Director of Tax and Housing Advocacy </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National Council of State Housing Agencies</a:t>
            </a:r>
          </a:p>
          <a:p>
            <a:pPr marR="0" lvl="0" algn="l" defTabSz="457200" rtl="0" eaLnBrk="1" fontAlgn="auto" latinLnBrk="0" hangingPunct="1">
              <a:lnSpc>
                <a:spcPct val="100000"/>
              </a:lnSpc>
              <a:spcBef>
                <a:spcPts val="0"/>
              </a:spcBef>
              <a:spcAft>
                <a:spcPts val="0"/>
              </a:spcAft>
              <a:buClrTx/>
              <a:buSzTx/>
              <a:tabLst/>
              <a:defRPr/>
            </a:pP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17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1B6AC-826D-C46E-B20F-5EA3AC873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A51DB-0A59-C877-8920-9169DB4B13C8}"/>
              </a:ext>
            </a:extLst>
          </p:cNvPr>
          <p:cNvSpPr>
            <a:spLocks noGrp="1"/>
          </p:cNvSpPr>
          <p:nvPr>
            <p:ph type="title"/>
          </p:nvPr>
        </p:nvSpPr>
        <p:spPr/>
        <p:txBody>
          <a:bodyPr/>
          <a:lstStyle/>
          <a:p>
            <a:r>
              <a:rPr lang="en-US" b="1" dirty="0"/>
              <a:t>HOME Final Rule Highlights</a:t>
            </a:r>
          </a:p>
        </p:txBody>
      </p:sp>
      <p:sp>
        <p:nvSpPr>
          <p:cNvPr id="3" name="Content Placeholder 2">
            <a:extLst>
              <a:ext uri="{FF2B5EF4-FFF2-40B4-BE49-F238E27FC236}">
                <a16:creationId xmlns:a16="http://schemas.microsoft.com/office/drawing/2014/main" id="{E456C262-F9FE-8126-4C96-BFAF4B6D1077}"/>
              </a:ext>
            </a:extLst>
          </p:cNvPr>
          <p:cNvSpPr>
            <a:spLocks noGrp="1"/>
          </p:cNvSpPr>
          <p:nvPr>
            <p:ph idx="1"/>
          </p:nvPr>
        </p:nvSpPr>
        <p:spPr/>
        <p:txBody>
          <a:bodyPr>
            <a:normAutofit/>
          </a:bodyPr>
          <a:lstStyle/>
          <a:p>
            <a:pPr marL="0" indent="0">
              <a:buNone/>
            </a:pPr>
            <a:r>
              <a:rPr lang="en-US" sz="2200" b="1" dirty="0"/>
              <a:t>CHDOs Cont.</a:t>
            </a:r>
          </a:p>
          <a:p>
            <a:r>
              <a:rPr lang="en-US" sz="2200" dirty="0"/>
              <a:t>Expands who counts for 1/3 minimum low-income CHDO board representation</a:t>
            </a:r>
          </a:p>
          <a:p>
            <a:pPr lvl="1"/>
            <a:r>
              <a:rPr lang="en-US" sz="1800" dirty="0"/>
              <a:t>Designees of nonprofit organizations in the community that address housing/service needs of low-income residents may count</a:t>
            </a:r>
          </a:p>
          <a:p>
            <a:r>
              <a:rPr lang="en-US" sz="2200" dirty="0"/>
              <a:t>Narrows who counts against maximum 1/3 public officials/employees</a:t>
            </a:r>
          </a:p>
          <a:p>
            <a:pPr lvl="1"/>
            <a:r>
              <a:rPr lang="en-US" sz="2000" dirty="0"/>
              <a:t>Only officials/employees of the PJ or applicable government entity that created the CHDO count against the maximum</a:t>
            </a:r>
          </a:p>
          <a:p>
            <a:r>
              <a:rPr lang="en-US" sz="2200" dirty="0"/>
              <a:t>Broadens CHDO capacity requirements to count expertise of board members/officers who are volunteers; still requires CHDOs have paid staff</a:t>
            </a:r>
          </a:p>
        </p:txBody>
      </p:sp>
    </p:spTree>
    <p:extLst>
      <p:ext uri="{BB962C8B-B14F-4D97-AF65-F5344CB8AC3E}">
        <p14:creationId xmlns:p14="http://schemas.microsoft.com/office/powerpoint/2010/main" val="188961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49BB-2E9E-7816-7671-03EB28004758}"/>
              </a:ext>
            </a:extLst>
          </p:cNvPr>
          <p:cNvSpPr>
            <a:spLocks noGrp="1"/>
          </p:cNvSpPr>
          <p:nvPr>
            <p:ph type="title"/>
          </p:nvPr>
        </p:nvSpPr>
        <p:spPr/>
        <p:txBody>
          <a:bodyPr/>
          <a:lstStyle/>
          <a:p>
            <a:r>
              <a:rPr lang="en-US" b="1" dirty="0"/>
              <a:t>2025 HOME Rule Timeline</a:t>
            </a:r>
          </a:p>
        </p:txBody>
      </p:sp>
      <p:sp>
        <p:nvSpPr>
          <p:cNvPr id="3" name="Content Placeholder 2">
            <a:extLst>
              <a:ext uri="{FF2B5EF4-FFF2-40B4-BE49-F238E27FC236}">
                <a16:creationId xmlns:a16="http://schemas.microsoft.com/office/drawing/2014/main" id="{D566DD04-B79A-D930-B49B-A4E15522BC99}"/>
              </a:ext>
            </a:extLst>
          </p:cNvPr>
          <p:cNvSpPr>
            <a:spLocks noGrp="1"/>
          </p:cNvSpPr>
          <p:nvPr>
            <p:ph idx="1"/>
          </p:nvPr>
        </p:nvSpPr>
        <p:spPr/>
        <p:txBody>
          <a:bodyPr>
            <a:normAutofit fontScale="92500" lnSpcReduction="20000"/>
          </a:bodyPr>
          <a:lstStyle/>
          <a:p>
            <a:pPr marL="0" indent="0">
              <a:buNone/>
            </a:pPr>
            <a:r>
              <a:rPr lang="en-US" dirty="0">
                <a:solidFill>
                  <a:srgbClr val="C00000"/>
                </a:solidFill>
              </a:rPr>
              <a:t>April 20, 2025</a:t>
            </a:r>
            <a:r>
              <a:rPr lang="en-US" dirty="0"/>
              <a:t>: 2025 Final Rule Effective Date</a:t>
            </a:r>
          </a:p>
          <a:p>
            <a:pPr lvl="1"/>
            <a:r>
              <a:rPr lang="en-US" dirty="0"/>
              <a:t>Except delayed provisions:</a:t>
            </a:r>
          </a:p>
          <a:p>
            <a:pPr lvl="2">
              <a:buFont typeface="Wingdings" panose="05000000000000000000" pitchFamily="2" charset="2"/>
              <a:buChar char="§"/>
            </a:pPr>
            <a:r>
              <a:rPr lang="en-US" dirty="0"/>
              <a:t>§92.250(c) – 10% increase in max. subsidy for green standard) and</a:t>
            </a:r>
          </a:p>
          <a:p>
            <a:pPr lvl="2">
              <a:buFont typeface="Wingdings" panose="05000000000000000000" pitchFamily="2" charset="2"/>
              <a:buChar char="§"/>
            </a:pPr>
            <a:r>
              <a:rPr lang="en-US" dirty="0"/>
              <a:t>§92.253 – revised tenant protections, specific requirement for HOME lease addendum</a:t>
            </a:r>
          </a:p>
          <a:p>
            <a:pPr marL="0" indent="0">
              <a:buNone/>
            </a:pPr>
            <a:r>
              <a:rPr lang="en-US" dirty="0">
                <a:solidFill>
                  <a:srgbClr val="C00000"/>
                </a:solidFill>
              </a:rPr>
              <a:t>April 20, 2026</a:t>
            </a:r>
            <a:r>
              <a:rPr lang="en-US" dirty="0"/>
              <a:t>: 2025 HOME Final Rule compliance deadline: Must apply 2025 Rule fully to any project commitments on/after this date</a:t>
            </a:r>
          </a:p>
          <a:p>
            <a:pPr marL="0" indent="0">
              <a:buNone/>
            </a:pPr>
            <a:r>
              <a:rPr lang="en-US" dirty="0">
                <a:solidFill>
                  <a:srgbClr val="C00000"/>
                </a:solidFill>
              </a:rPr>
              <a:t>April 30, 2026</a:t>
            </a:r>
            <a:r>
              <a:rPr lang="en-US" dirty="0"/>
              <a:t>: Delayed provisions set to take effect (Could see further delays) </a:t>
            </a:r>
          </a:p>
          <a:p>
            <a:pPr marL="0" indent="0">
              <a:buNone/>
            </a:pPr>
            <a:endParaRPr lang="en-US" dirty="0"/>
          </a:p>
          <a:p>
            <a:pPr marL="0" indent="0">
              <a:buNone/>
            </a:pPr>
            <a:r>
              <a:rPr lang="en-US" b="1" dirty="0"/>
              <a:t>Other Deadlines</a:t>
            </a:r>
          </a:p>
          <a:p>
            <a:pPr marL="0" indent="0">
              <a:buNone/>
            </a:pPr>
            <a:r>
              <a:rPr lang="en-US" dirty="0">
                <a:solidFill>
                  <a:srgbClr val="C00000"/>
                </a:solidFill>
              </a:rPr>
              <a:t>October 1, 2026</a:t>
            </a:r>
            <a:r>
              <a:rPr lang="en-US" dirty="0"/>
              <a:t>: NSPIRE Compliance deadline</a:t>
            </a:r>
          </a:p>
          <a:p>
            <a:pPr marL="0" indent="0">
              <a:buNone/>
            </a:pPr>
            <a:r>
              <a:rPr lang="en-US" dirty="0">
                <a:solidFill>
                  <a:srgbClr val="C00000"/>
                </a:solidFill>
              </a:rPr>
              <a:t>January 1, 2027</a:t>
            </a:r>
            <a:r>
              <a:rPr lang="en-US" dirty="0"/>
              <a:t>: HOTMA Compliance deadline</a:t>
            </a:r>
          </a:p>
        </p:txBody>
      </p:sp>
    </p:spTree>
    <p:extLst>
      <p:ext uri="{BB962C8B-B14F-4D97-AF65-F5344CB8AC3E}">
        <p14:creationId xmlns:p14="http://schemas.microsoft.com/office/powerpoint/2010/main" val="135275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C0B17-1AFD-D32E-6DD0-987255F1E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29E62-23E0-05F9-3181-37590EB7B94B}"/>
              </a:ext>
            </a:extLst>
          </p:cNvPr>
          <p:cNvSpPr>
            <a:spLocks noGrp="1"/>
          </p:cNvSpPr>
          <p:nvPr>
            <p:ph type="title"/>
          </p:nvPr>
        </p:nvSpPr>
        <p:spPr/>
        <p:txBody>
          <a:bodyPr/>
          <a:lstStyle/>
          <a:p>
            <a:r>
              <a:rPr lang="en-US" b="1" dirty="0"/>
              <a:t>2026: The Year Ahead</a:t>
            </a:r>
          </a:p>
        </p:txBody>
      </p:sp>
      <p:sp>
        <p:nvSpPr>
          <p:cNvPr id="3" name="Content Placeholder 2">
            <a:extLst>
              <a:ext uri="{FF2B5EF4-FFF2-40B4-BE49-F238E27FC236}">
                <a16:creationId xmlns:a16="http://schemas.microsoft.com/office/drawing/2014/main" id="{6FBD0378-9D10-339A-E702-30936241BC66}"/>
              </a:ext>
            </a:extLst>
          </p:cNvPr>
          <p:cNvSpPr>
            <a:spLocks noGrp="1"/>
          </p:cNvSpPr>
          <p:nvPr>
            <p:ph idx="1"/>
          </p:nvPr>
        </p:nvSpPr>
        <p:spPr>
          <a:xfrm>
            <a:off x="164591" y="3182327"/>
            <a:ext cx="1159099" cy="825997"/>
          </a:xfrm>
          <a:solidFill>
            <a:schemeClr val="bg1"/>
          </a:solidFill>
        </p:spPr>
        <p:txBody>
          <a:bodyPr>
            <a:noAutofit/>
          </a:bodyPr>
          <a:lstStyle/>
          <a:p>
            <a:pPr marL="0" indent="0" algn="r">
              <a:buNone/>
            </a:pPr>
            <a:r>
              <a:rPr lang="en-US" sz="1600" b="1" dirty="0">
                <a:solidFill>
                  <a:srgbClr val="00A76D"/>
                </a:solidFill>
              </a:rPr>
              <a:t>January 30:</a:t>
            </a:r>
            <a:r>
              <a:rPr lang="en-US" sz="1600" dirty="0">
                <a:solidFill>
                  <a:srgbClr val="00A76D"/>
                </a:solidFill>
              </a:rPr>
              <a:t> </a:t>
            </a:r>
            <a:r>
              <a:rPr lang="en-US" sz="1600" dirty="0"/>
              <a:t>CR funding HUD and most other federal agencies expires</a:t>
            </a:r>
          </a:p>
          <a:p>
            <a:pPr algn="r"/>
            <a:endParaRPr lang="en-US" sz="1600" dirty="0"/>
          </a:p>
        </p:txBody>
      </p:sp>
      <p:graphicFrame>
        <p:nvGraphicFramePr>
          <p:cNvPr id="5" name="Diagram 4">
            <a:extLst>
              <a:ext uri="{FF2B5EF4-FFF2-40B4-BE49-F238E27FC236}">
                <a16:creationId xmlns:a16="http://schemas.microsoft.com/office/drawing/2014/main" id="{17955242-FB14-4391-E6DE-278C9A64F6E6}"/>
              </a:ext>
            </a:extLst>
          </p:cNvPr>
          <p:cNvGraphicFramePr/>
          <p:nvPr/>
        </p:nvGraphicFramePr>
        <p:xfrm>
          <a:off x="577068" y="1398078"/>
          <a:ext cx="11367049" cy="172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1EF2E25D-2822-5998-9C14-D1CA05DDFAFD}"/>
              </a:ext>
            </a:extLst>
          </p:cNvPr>
          <p:cNvSpPr txBox="1">
            <a:spLocks/>
          </p:cNvSpPr>
          <p:nvPr/>
        </p:nvSpPr>
        <p:spPr>
          <a:xfrm>
            <a:off x="1832957" y="3367703"/>
            <a:ext cx="2586642" cy="860720"/>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February to end of May: </a:t>
            </a:r>
            <a:br>
              <a:rPr lang="en-US" sz="1600" b="1" dirty="0"/>
            </a:br>
            <a:r>
              <a:rPr lang="en-US" sz="1600" dirty="0"/>
              <a:t>Possible action on housing authorizing legislation</a:t>
            </a:r>
          </a:p>
          <a:p>
            <a:endParaRPr lang="en-US" dirty="0"/>
          </a:p>
        </p:txBody>
      </p:sp>
      <p:sp>
        <p:nvSpPr>
          <p:cNvPr id="8" name="Oval 7">
            <a:extLst>
              <a:ext uri="{FF2B5EF4-FFF2-40B4-BE49-F238E27FC236}">
                <a16:creationId xmlns:a16="http://schemas.microsoft.com/office/drawing/2014/main" id="{EF7BC867-A939-D384-87F0-12822F8336A4}"/>
              </a:ext>
            </a:extLst>
          </p:cNvPr>
          <p:cNvSpPr/>
          <p:nvPr/>
        </p:nvSpPr>
        <p:spPr>
          <a:xfrm flipH="1">
            <a:off x="1277970" y="2495069"/>
            <a:ext cx="91440" cy="91440"/>
          </a:xfrm>
          <a:prstGeom prst="ellipse">
            <a:avLst/>
          </a:prstGeom>
          <a:solidFill>
            <a:srgbClr val="00A76D"/>
          </a:solidFill>
          <a:ln>
            <a:solidFill>
              <a:srgbClr val="00A7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76D"/>
              </a:solidFill>
            </a:endParaRPr>
          </a:p>
        </p:txBody>
      </p:sp>
      <p:sp>
        <p:nvSpPr>
          <p:cNvPr id="9" name="Rectangle 8">
            <a:extLst>
              <a:ext uri="{FF2B5EF4-FFF2-40B4-BE49-F238E27FC236}">
                <a16:creationId xmlns:a16="http://schemas.microsoft.com/office/drawing/2014/main" id="{7762EB8C-09F3-E0BA-0B48-C9B727F98699}"/>
              </a:ext>
            </a:extLst>
          </p:cNvPr>
          <p:cNvSpPr/>
          <p:nvPr/>
        </p:nvSpPr>
        <p:spPr>
          <a:xfrm>
            <a:off x="1574458" y="3175828"/>
            <a:ext cx="3621024" cy="1097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DEC935C1-DB85-9D6C-4103-358958665366}"/>
              </a:ext>
            </a:extLst>
          </p:cNvPr>
          <p:cNvCxnSpPr>
            <a:cxnSpLocks/>
          </p:cNvCxnSpPr>
          <p:nvPr/>
        </p:nvCxnSpPr>
        <p:spPr>
          <a:xfrm flipV="1">
            <a:off x="1323690" y="2664399"/>
            <a:ext cx="0" cy="390262"/>
          </a:xfrm>
          <a:prstGeom prst="straightConnector1">
            <a:avLst/>
          </a:prstGeom>
          <a:ln>
            <a:solidFill>
              <a:srgbClr val="00A76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29D6173-CCDE-3D8E-8BC2-33313636EA50}"/>
              </a:ext>
            </a:extLst>
          </p:cNvPr>
          <p:cNvCxnSpPr>
            <a:cxnSpLocks/>
          </p:cNvCxnSpPr>
          <p:nvPr/>
        </p:nvCxnSpPr>
        <p:spPr>
          <a:xfrm flipV="1">
            <a:off x="1574460" y="2581417"/>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B607405-A3F1-A22A-54DB-C422A6604164}"/>
              </a:ext>
            </a:extLst>
          </p:cNvPr>
          <p:cNvCxnSpPr>
            <a:cxnSpLocks/>
          </p:cNvCxnSpPr>
          <p:nvPr/>
        </p:nvCxnSpPr>
        <p:spPr>
          <a:xfrm flipH="1" flipV="1">
            <a:off x="4837457" y="2487869"/>
            <a:ext cx="1" cy="2032168"/>
          </a:xfrm>
          <a:prstGeom prst="straightConnector1">
            <a:avLst/>
          </a:prstGeom>
          <a:ln>
            <a:solidFill>
              <a:srgbClr val="F9A61A"/>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1A357FB-CB20-13B8-826B-D06277265609}"/>
              </a:ext>
            </a:extLst>
          </p:cNvPr>
          <p:cNvCxnSpPr>
            <a:cxnSpLocks/>
          </p:cNvCxnSpPr>
          <p:nvPr/>
        </p:nvCxnSpPr>
        <p:spPr>
          <a:xfrm flipH="1" flipV="1">
            <a:off x="5180923" y="2581398"/>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9212CC4D-3E5A-5DDB-E37A-733ADA4EBBDB}"/>
              </a:ext>
            </a:extLst>
          </p:cNvPr>
          <p:cNvSpPr txBox="1">
            <a:spLocks/>
          </p:cNvSpPr>
          <p:nvPr/>
        </p:nvSpPr>
        <p:spPr>
          <a:xfrm>
            <a:off x="4833263" y="4659312"/>
            <a:ext cx="2833213" cy="860720"/>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F9A61A"/>
                </a:solidFill>
              </a:rPr>
              <a:t>Mid-May to end of July: </a:t>
            </a:r>
            <a:br>
              <a:rPr lang="en-US" sz="1600" dirty="0"/>
            </a:br>
            <a:r>
              <a:rPr lang="en-US" sz="1600" dirty="0"/>
              <a:t>FY 27 Appropriations Committee Action</a:t>
            </a:r>
          </a:p>
          <a:p>
            <a:endParaRPr lang="en-US" dirty="0"/>
          </a:p>
        </p:txBody>
      </p:sp>
      <p:cxnSp>
        <p:nvCxnSpPr>
          <p:cNvPr id="42" name="Straight Connector 41">
            <a:extLst>
              <a:ext uri="{FF2B5EF4-FFF2-40B4-BE49-F238E27FC236}">
                <a16:creationId xmlns:a16="http://schemas.microsoft.com/office/drawing/2014/main" id="{16E1460C-24B9-67F1-2DE6-EA7D65624EC0}"/>
              </a:ext>
            </a:extLst>
          </p:cNvPr>
          <p:cNvCxnSpPr>
            <a:cxnSpLocks/>
          </p:cNvCxnSpPr>
          <p:nvPr/>
        </p:nvCxnSpPr>
        <p:spPr>
          <a:xfrm>
            <a:off x="1665900" y="4187227"/>
            <a:ext cx="385414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E20211C-3A9D-D807-EF3B-C110F703EC49}"/>
              </a:ext>
            </a:extLst>
          </p:cNvPr>
          <p:cNvCxnSpPr>
            <a:cxnSpLocks/>
          </p:cNvCxnSpPr>
          <p:nvPr/>
        </p:nvCxnSpPr>
        <p:spPr>
          <a:xfrm flipH="1" flipV="1">
            <a:off x="7118584" y="2492063"/>
            <a:ext cx="0" cy="2032168"/>
          </a:xfrm>
          <a:prstGeom prst="straightConnector1">
            <a:avLst/>
          </a:prstGeom>
          <a:ln>
            <a:solidFill>
              <a:srgbClr val="F9A61A"/>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BBB6E56-6C92-D58F-1FD9-DC3541BD7D38}"/>
              </a:ext>
            </a:extLst>
          </p:cNvPr>
          <p:cNvSpPr/>
          <p:nvPr/>
        </p:nvSpPr>
        <p:spPr>
          <a:xfrm>
            <a:off x="4833264" y="4465173"/>
            <a:ext cx="2285318" cy="109728"/>
          </a:xfrm>
          <a:prstGeom prst="rect">
            <a:avLst/>
          </a:prstGeom>
          <a:solidFill>
            <a:srgbClr val="F9A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8FECB703-E578-9715-C047-230C866050CD}"/>
              </a:ext>
            </a:extLst>
          </p:cNvPr>
          <p:cNvSpPr/>
          <p:nvPr/>
        </p:nvSpPr>
        <p:spPr>
          <a:xfrm flipH="1">
            <a:off x="8979304" y="2495069"/>
            <a:ext cx="91440" cy="9144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76D"/>
              </a:solidFill>
            </a:endParaRPr>
          </a:p>
        </p:txBody>
      </p:sp>
      <p:cxnSp>
        <p:nvCxnSpPr>
          <p:cNvPr id="51" name="Straight Arrow Connector 50">
            <a:extLst>
              <a:ext uri="{FF2B5EF4-FFF2-40B4-BE49-F238E27FC236}">
                <a16:creationId xmlns:a16="http://schemas.microsoft.com/office/drawing/2014/main" id="{EB456465-0742-F47B-26B4-1B9F6A3EEE68}"/>
              </a:ext>
            </a:extLst>
          </p:cNvPr>
          <p:cNvCxnSpPr>
            <a:cxnSpLocks/>
          </p:cNvCxnSpPr>
          <p:nvPr/>
        </p:nvCxnSpPr>
        <p:spPr>
          <a:xfrm flipV="1">
            <a:off x="9025024" y="2664399"/>
            <a:ext cx="0" cy="39026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3" name="Content Placeholder 2">
            <a:extLst>
              <a:ext uri="{FF2B5EF4-FFF2-40B4-BE49-F238E27FC236}">
                <a16:creationId xmlns:a16="http://schemas.microsoft.com/office/drawing/2014/main" id="{0C1C111F-F7DA-88DB-62B9-49FD9932B79D}"/>
              </a:ext>
            </a:extLst>
          </p:cNvPr>
          <p:cNvSpPr txBox="1">
            <a:spLocks/>
          </p:cNvSpPr>
          <p:nvPr/>
        </p:nvSpPr>
        <p:spPr>
          <a:xfrm>
            <a:off x="7636278" y="3068349"/>
            <a:ext cx="1535332" cy="1396824"/>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C00000"/>
                </a:solidFill>
              </a:rPr>
              <a:t>September 30:</a:t>
            </a:r>
            <a:br>
              <a:rPr lang="en-US" sz="1600" dirty="0"/>
            </a:br>
            <a:r>
              <a:rPr lang="en-US" sz="1600" dirty="0"/>
              <a:t>End of FY 26</a:t>
            </a:r>
          </a:p>
          <a:p>
            <a:endParaRPr lang="en-US" sz="1600" dirty="0"/>
          </a:p>
          <a:p>
            <a:endParaRPr lang="en-US" dirty="0"/>
          </a:p>
        </p:txBody>
      </p:sp>
      <p:sp>
        <p:nvSpPr>
          <p:cNvPr id="54" name="Oval 53">
            <a:extLst>
              <a:ext uri="{FF2B5EF4-FFF2-40B4-BE49-F238E27FC236}">
                <a16:creationId xmlns:a16="http://schemas.microsoft.com/office/drawing/2014/main" id="{FAB8EECD-9CF9-16A9-1C21-0650E4A3C60A}"/>
              </a:ext>
            </a:extLst>
          </p:cNvPr>
          <p:cNvSpPr/>
          <p:nvPr/>
        </p:nvSpPr>
        <p:spPr>
          <a:xfrm flipH="1">
            <a:off x="10267466" y="2495069"/>
            <a:ext cx="91440" cy="91440"/>
          </a:xfrm>
          <a:prstGeom prst="ellipse">
            <a:avLst/>
          </a:prstGeom>
          <a:solidFill>
            <a:srgbClr val="00A7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76D"/>
              </a:solidFill>
            </a:endParaRPr>
          </a:p>
        </p:txBody>
      </p:sp>
      <p:cxnSp>
        <p:nvCxnSpPr>
          <p:cNvPr id="55" name="Straight Arrow Connector 54">
            <a:extLst>
              <a:ext uri="{FF2B5EF4-FFF2-40B4-BE49-F238E27FC236}">
                <a16:creationId xmlns:a16="http://schemas.microsoft.com/office/drawing/2014/main" id="{A292E73D-1890-CA2F-9763-61BD804F0106}"/>
              </a:ext>
            </a:extLst>
          </p:cNvPr>
          <p:cNvCxnSpPr>
            <a:cxnSpLocks/>
          </p:cNvCxnSpPr>
          <p:nvPr/>
        </p:nvCxnSpPr>
        <p:spPr>
          <a:xfrm flipV="1">
            <a:off x="10313186" y="2664399"/>
            <a:ext cx="0" cy="390262"/>
          </a:xfrm>
          <a:prstGeom prst="straightConnector1">
            <a:avLst/>
          </a:prstGeom>
          <a:ln>
            <a:solidFill>
              <a:srgbClr val="00A76D"/>
            </a:solidFill>
            <a:tailEnd type="triangle"/>
          </a:ln>
        </p:spPr>
        <p:style>
          <a:lnRef idx="1">
            <a:schemeClr val="accent1"/>
          </a:lnRef>
          <a:fillRef idx="0">
            <a:schemeClr val="accent1"/>
          </a:fillRef>
          <a:effectRef idx="0">
            <a:schemeClr val="accent1"/>
          </a:effectRef>
          <a:fontRef idx="minor">
            <a:schemeClr val="tx1"/>
          </a:fontRef>
        </p:style>
      </p:cxnSp>
      <p:sp>
        <p:nvSpPr>
          <p:cNvPr id="56" name="Content Placeholder 2">
            <a:extLst>
              <a:ext uri="{FF2B5EF4-FFF2-40B4-BE49-F238E27FC236}">
                <a16:creationId xmlns:a16="http://schemas.microsoft.com/office/drawing/2014/main" id="{143552D2-59C6-CAE7-D32B-983976C749E3}"/>
              </a:ext>
            </a:extLst>
          </p:cNvPr>
          <p:cNvSpPr txBox="1">
            <a:spLocks/>
          </p:cNvSpPr>
          <p:nvPr/>
        </p:nvSpPr>
        <p:spPr>
          <a:xfrm>
            <a:off x="9271695" y="3068349"/>
            <a:ext cx="1331154" cy="1396824"/>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00A76D"/>
                </a:solidFill>
              </a:rPr>
              <a:t>November 3:</a:t>
            </a:r>
            <a:br>
              <a:rPr lang="en-US" sz="1600" dirty="0"/>
            </a:br>
            <a:r>
              <a:rPr lang="en-US" sz="1600" dirty="0"/>
              <a:t>Midterm elections</a:t>
            </a:r>
          </a:p>
          <a:p>
            <a:endParaRPr lang="en-US" sz="1600" dirty="0"/>
          </a:p>
          <a:p>
            <a:endParaRPr lang="en-US" dirty="0"/>
          </a:p>
        </p:txBody>
      </p:sp>
      <p:sp>
        <p:nvSpPr>
          <p:cNvPr id="80" name="Rectangle 79">
            <a:extLst>
              <a:ext uri="{FF2B5EF4-FFF2-40B4-BE49-F238E27FC236}">
                <a16:creationId xmlns:a16="http://schemas.microsoft.com/office/drawing/2014/main" id="{9322A743-4499-DF40-311F-F8DF40110EA4}"/>
              </a:ext>
            </a:extLst>
          </p:cNvPr>
          <p:cNvSpPr/>
          <p:nvPr/>
        </p:nvSpPr>
        <p:spPr>
          <a:xfrm>
            <a:off x="10622632" y="3884754"/>
            <a:ext cx="1499616" cy="1097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Arrow Connector 80">
            <a:extLst>
              <a:ext uri="{FF2B5EF4-FFF2-40B4-BE49-F238E27FC236}">
                <a16:creationId xmlns:a16="http://schemas.microsoft.com/office/drawing/2014/main" id="{AE51B4D5-FC07-BE6C-4298-A9A1759D3155}"/>
              </a:ext>
            </a:extLst>
          </p:cNvPr>
          <p:cNvCxnSpPr>
            <a:cxnSpLocks/>
          </p:cNvCxnSpPr>
          <p:nvPr/>
        </p:nvCxnSpPr>
        <p:spPr>
          <a:xfrm>
            <a:off x="10604344" y="3937395"/>
            <a:ext cx="149316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Content Placeholder 2">
            <a:extLst>
              <a:ext uri="{FF2B5EF4-FFF2-40B4-BE49-F238E27FC236}">
                <a16:creationId xmlns:a16="http://schemas.microsoft.com/office/drawing/2014/main" id="{621AC9C8-9152-DF64-8BD9-81B8B248152B}"/>
              </a:ext>
            </a:extLst>
          </p:cNvPr>
          <p:cNvSpPr txBox="1">
            <a:spLocks/>
          </p:cNvSpPr>
          <p:nvPr/>
        </p:nvSpPr>
        <p:spPr>
          <a:xfrm>
            <a:off x="10209404" y="4084097"/>
            <a:ext cx="1768022" cy="137935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Mid-November </a:t>
            </a:r>
            <a:br>
              <a:rPr lang="en-US" sz="1600" b="1" dirty="0"/>
            </a:br>
            <a:r>
              <a:rPr lang="en-US" sz="1600" b="1" dirty="0"/>
              <a:t>to end of year:</a:t>
            </a:r>
            <a:br>
              <a:rPr lang="en-US" sz="1600" b="1" dirty="0"/>
            </a:br>
            <a:r>
              <a:rPr lang="en-US" sz="1600" dirty="0"/>
              <a:t>Lame Duck session: Possible tax action</a:t>
            </a:r>
          </a:p>
          <a:p>
            <a:endParaRPr lang="en-US" sz="1600" dirty="0"/>
          </a:p>
        </p:txBody>
      </p:sp>
      <p:cxnSp>
        <p:nvCxnSpPr>
          <p:cNvPr id="84" name="Straight Arrow Connector 83">
            <a:extLst>
              <a:ext uri="{FF2B5EF4-FFF2-40B4-BE49-F238E27FC236}">
                <a16:creationId xmlns:a16="http://schemas.microsoft.com/office/drawing/2014/main" id="{46A80886-1823-C292-AD38-DA9DB9E16176}"/>
              </a:ext>
            </a:extLst>
          </p:cNvPr>
          <p:cNvCxnSpPr>
            <a:cxnSpLocks/>
          </p:cNvCxnSpPr>
          <p:nvPr/>
        </p:nvCxnSpPr>
        <p:spPr>
          <a:xfrm flipH="1" flipV="1">
            <a:off x="10626826" y="2479324"/>
            <a:ext cx="0" cy="1449067"/>
          </a:xfrm>
          <a:prstGeom prst="straightConnector1">
            <a:avLst/>
          </a:prstGeom>
          <a:ln>
            <a:solidFill>
              <a:srgbClr val="00255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15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8774A-1262-6070-4697-9DBE0E012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2F2B0-FD73-4918-951B-0AECADC3F2FC}"/>
              </a:ext>
            </a:extLst>
          </p:cNvPr>
          <p:cNvSpPr>
            <a:spLocks noGrp="1"/>
          </p:cNvSpPr>
          <p:nvPr>
            <p:ph type="title"/>
          </p:nvPr>
        </p:nvSpPr>
        <p:spPr/>
        <p:txBody>
          <a:bodyPr/>
          <a:lstStyle/>
          <a:p>
            <a:r>
              <a:rPr lang="en-US" sz="4000" dirty="0"/>
              <a:t>Housing Appropriations</a:t>
            </a:r>
          </a:p>
        </p:txBody>
      </p:sp>
      <p:sp>
        <p:nvSpPr>
          <p:cNvPr id="3" name="Content Placeholder 2">
            <a:extLst>
              <a:ext uri="{FF2B5EF4-FFF2-40B4-BE49-F238E27FC236}">
                <a16:creationId xmlns:a16="http://schemas.microsoft.com/office/drawing/2014/main" id="{DE9970A0-E947-7A54-15EF-F1A2C893555B}"/>
              </a:ext>
            </a:extLst>
          </p:cNvPr>
          <p:cNvSpPr>
            <a:spLocks noGrp="1"/>
          </p:cNvSpPr>
          <p:nvPr>
            <p:ph idx="1"/>
          </p:nvPr>
        </p:nvSpPr>
        <p:spPr>
          <a:xfrm>
            <a:off x="825745" y="1686559"/>
            <a:ext cx="5632205" cy="5034752"/>
          </a:xfrm>
        </p:spPr>
        <p:txBody>
          <a:bodyPr>
            <a:normAutofit/>
          </a:bodyPr>
          <a:lstStyle/>
          <a:p>
            <a:pPr marL="342900" indent="-342900">
              <a:buFont typeface="Arial" panose="020B0604020202020204" pitchFamily="34" charset="0"/>
              <a:buChar char="•"/>
            </a:pPr>
            <a:r>
              <a:rPr lang="en-US" sz="2000" dirty="0"/>
              <a:t>Earlier this week, Congress has passed final FY26 HUD spending.</a:t>
            </a:r>
          </a:p>
          <a:p>
            <a:pPr marL="342900" indent="-342900">
              <a:buFont typeface="Arial" panose="020B0604020202020204" pitchFamily="34" charset="0"/>
              <a:buChar char="•"/>
            </a:pPr>
            <a:r>
              <a:rPr lang="en-US" sz="2000" dirty="0"/>
              <a:t>Final FY26 HUD spending bill does not act on Administration proposal to block grant and cut rental assistance programs.</a:t>
            </a:r>
          </a:p>
          <a:p>
            <a:pPr marL="342900" indent="-342900">
              <a:buFont typeface="Arial" panose="020B0604020202020204" pitchFamily="34" charset="0"/>
              <a:buChar char="•"/>
            </a:pPr>
            <a:r>
              <a:rPr lang="en-US" sz="2000" dirty="0"/>
              <a:t>HOME funded at $1.25 billion despite Administration’s proposal and House Committee action that would have zeroed it out.</a:t>
            </a:r>
          </a:p>
          <a:p>
            <a:pPr marL="342900" indent="-342900">
              <a:buFont typeface="Arial" panose="020B0604020202020204" pitchFamily="34" charset="0"/>
              <a:buChar char="•"/>
            </a:pPr>
            <a:r>
              <a:rPr lang="en-US" sz="2000" dirty="0"/>
              <a:t>Appropriators gearing up for FY27 process</a:t>
            </a:r>
          </a:p>
          <a:p>
            <a:pPr marL="342900" indent="-342900">
              <a:buFont typeface="Arial" panose="020B0604020202020204" pitchFamily="34" charset="0"/>
              <a:buChar char="•"/>
            </a:pPr>
            <a:endParaRPr lang="en-US" dirty="0"/>
          </a:p>
        </p:txBody>
      </p:sp>
      <p:pic>
        <p:nvPicPr>
          <p:cNvPr id="5" name="Picture 4" descr="US Capitol">
            <a:extLst>
              <a:ext uri="{FF2B5EF4-FFF2-40B4-BE49-F238E27FC236}">
                <a16:creationId xmlns:a16="http://schemas.microsoft.com/office/drawing/2014/main" id="{A73232E0-2078-02ED-DB44-5612D31350A5}"/>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17778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666F-776E-B045-479A-4977508F2B21}"/>
              </a:ext>
            </a:extLst>
          </p:cNvPr>
          <p:cNvSpPr>
            <a:spLocks noGrp="1"/>
          </p:cNvSpPr>
          <p:nvPr>
            <p:ph type="title"/>
          </p:nvPr>
        </p:nvSpPr>
        <p:spPr>
          <a:xfrm>
            <a:off x="825744" y="476972"/>
            <a:ext cx="9877089" cy="723137"/>
          </a:xfrm>
        </p:spPr>
        <p:txBody>
          <a:bodyPr anchor="ctr">
            <a:normAutofit/>
          </a:bodyPr>
          <a:lstStyle/>
          <a:p>
            <a:r>
              <a:rPr lang="en-US" b="1" dirty="0"/>
              <a:t>Pending Housing Authorization Bills</a:t>
            </a:r>
          </a:p>
        </p:txBody>
      </p:sp>
      <p:pic>
        <p:nvPicPr>
          <p:cNvPr id="4" name="Picture 3">
            <a:extLst>
              <a:ext uri="{FF2B5EF4-FFF2-40B4-BE49-F238E27FC236}">
                <a16:creationId xmlns:a16="http://schemas.microsoft.com/office/drawing/2014/main" id="{1162675D-8331-D49F-A666-8FA0F1D43411}"/>
              </a:ext>
            </a:extLst>
          </p:cNvPr>
          <p:cNvPicPr>
            <a:picLocks noChangeAspect="1"/>
          </p:cNvPicPr>
          <p:nvPr/>
        </p:nvPicPr>
        <p:blipFill>
          <a:blip r:embed="rId3"/>
          <a:stretch>
            <a:fillRect/>
          </a:stretch>
        </p:blipFill>
        <p:spPr>
          <a:xfrm>
            <a:off x="1215102" y="1889053"/>
            <a:ext cx="4199109" cy="4601764"/>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B6169366-C675-98CB-A67C-3D28C8D9B43F}"/>
              </a:ext>
            </a:extLst>
          </p:cNvPr>
          <p:cNvPicPr>
            <a:picLocks noChangeAspect="1"/>
          </p:cNvPicPr>
          <p:nvPr/>
        </p:nvPicPr>
        <p:blipFill>
          <a:blip r:embed="rId4"/>
          <a:stretch>
            <a:fillRect/>
          </a:stretch>
        </p:blipFill>
        <p:spPr>
          <a:xfrm>
            <a:off x="6589294" y="1885311"/>
            <a:ext cx="4491790" cy="460550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6811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0EAD-669A-62DF-757E-E6522212D0C8}"/>
              </a:ext>
            </a:extLst>
          </p:cNvPr>
          <p:cNvSpPr>
            <a:spLocks noGrp="1"/>
          </p:cNvSpPr>
          <p:nvPr>
            <p:ph type="title"/>
          </p:nvPr>
        </p:nvSpPr>
        <p:spPr/>
        <p:txBody>
          <a:bodyPr/>
          <a:lstStyle/>
          <a:p>
            <a:r>
              <a:rPr lang="en-US" b="1" dirty="0"/>
              <a:t>Senate: ROAD to Housing</a:t>
            </a:r>
          </a:p>
        </p:txBody>
      </p:sp>
      <p:sp>
        <p:nvSpPr>
          <p:cNvPr id="3" name="Content Placeholder 2">
            <a:extLst>
              <a:ext uri="{FF2B5EF4-FFF2-40B4-BE49-F238E27FC236}">
                <a16:creationId xmlns:a16="http://schemas.microsoft.com/office/drawing/2014/main" id="{20B6B607-1391-7BC2-3190-555F3F04B999}"/>
              </a:ext>
            </a:extLst>
          </p:cNvPr>
          <p:cNvSpPr>
            <a:spLocks noGrp="1"/>
          </p:cNvSpPr>
          <p:nvPr>
            <p:ph sz="half" idx="1"/>
          </p:nvPr>
        </p:nvSpPr>
        <p:spPr>
          <a:xfrm>
            <a:off x="838200" y="1825624"/>
            <a:ext cx="5181600" cy="4678871"/>
          </a:xfrm>
        </p:spPr>
        <p:txBody>
          <a:bodyPr>
            <a:normAutofit fontScale="77500" lnSpcReduction="20000"/>
          </a:bodyPr>
          <a:lstStyle/>
          <a:p>
            <a:pPr marL="342900" indent="-342900"/>
            <a:r>
              <a:rPr lang="en-US" dirty="0"/>
              <a:t>Permanently authorizes HOME program with reforms</a:t>
            </a:r>
          </a:p>
          <a:p>
            <a:pPr marL="342900" indent="-342900">
              <a:buFont typeface="Arial" panose="020B0604020202020204" pitchFamily="34" charset="0"/>
              <a:buChar char="•"/>
            </a:pPr>
            <a:r>
              <a:rPr lang="en-US" dirty="0"/>
              <a:t>Raises the cap on banks’ public welfare investments (like affordable housing) from 15% to 20% of capital and surplus</a:t>
            </a:r>
          </a:p>
          <a:p>
            <a:pPr marL="342900" indent="-342900">
              <a:buFont typeface="Arial" panose="020B0604020202020204" pitchFamily="34" charset="0"/>
              <a:buChar char="•"/>
            </a:pPr>
            <a:r>
              <a:rPr lang="en-US" dirty="0"/>
              <a:t>Modernizes rural housing programs, including codifying Section 515 decoupling pilot and requiring USDA and HUD to collaborate on environmental review rules</a:t>
            </a:r>
          </a:p>
          <a:p>
            <a:pPr marL="342900" indent="-342900">
              <a:buFont typeface="Arial" panose="020B0604020202020204" pitchFamily="34" charset="0"/>
              <a:buChar char="•"/>
            </a:pPr>
            <a:r>
              <a:rPr lang="en-US" dirty="0"/>
              <a:t>Streamlines environmental review process</a:t>
            </a:r>
          </a:p>
          <a:p>
            <a:pPr marL="342900" indent="-342900"/>
            <a:r>
              <a:rPr lang="en-US" dirty="0"/>
              <a:t>Lifts RAD cap and makes program permanent</a:t>
            </a:r>
          </a:p>
          <a:p>
            <a:pPr marL="342900" indent="-342900">
              <a:buFont typeface="Arial" panose="020B0604020202020204" pitchFamily="34" charset="0"/>
              <a:buChar char="•"/>
            </a:pPr>
            <a:endParaRPr lang="en-US" dirty="0"/>
          </a:p>
          <a:p>
            <a:endParaRPr lang="en-US" dirty="0"/>
          </a:p>
        </p:txBody>
      </p:sp>
      <p:sp>
        <p:nvSpPr>
          <p:cNvPr id="4" name="Content Placeholder 3">
            <a:extLst>
              <a:ext uri="{FF2B5EF4-FFF2-40B4-BE49-F238E27FC236}">
                <a16:creationId xmlns:a16="http://schemas.microsoft.com/office/drawing/2014/main" id="{786D88C4-71D9-9DC4-4A5C-A8F126AFB790}"/>
              </a:ext>
            </a:extLst>
          </p:cNvPr>
          <p:cNvSpPr>
            <a:spLocks noGrp="1"/>
          </p:cNvSpPr>
          <p:nvPr>
            <p:ph sz="half" idx="2"/>
          </p:nvPr>
        </p:nvSpPr>
        <p:spPr>
          <a:xfrm>
            <a:off x="6172200" y="1825624"/>
            <a:ext cx="5181600" cy="4763711"/>
          </a:xfrm>
        </p:spPr>
        <p:txBody>
          <a:bodyPr>
            <a:normAutofit fontScale="77500" lnSpcReduction="20000"/>
          </a:bodyPr>
          <a:lstStyle/>
          <a:p>
            <a:pPr marL="342900" indent="-342900">
              <a:buFont typeface="Arial" panose="020B0604020202020204" pitchFamily="34" charset="0"/>
              <a:buChar char="•"/>
            </a:pPr>
            <a:r>
              <a:rPr lang="en-US" dirty="0"/>
              <a:t>Authorizes a 5-year pilot program providing forgivable loans to low- and moderate-income homeowners and qualifying landlords for home repair needs</a:t>
            </a:r>
          </a:p>
          <a:p>
            <a:pPr marL="342900" indent="-342900">
              <a:buFont typeface="Arial" panose="020B0604020202020204" pitchFamily="34" charset="0"/>
              <a:buChar char="•"/>
            </a:pPr>
            <a:r>
              <a:rPr lang="en-US" dirty="0"/>
              <a:t>Permanently reauthorizes PRICE program to preserve, maintain, &amp; stabilize manufactured housing communities</a:t>
            </a:r>
          </a:p>
          <a:p>
            <a:pPr marL="342900" indent="-342900">
              <a:buFont typeface="Arial" panose="020B0604020202020204" pitchFamily="34" charset="0"/>
              <a:buChar char="•"/>
            </a:pPr>
            <a:r>
              <a:rPr lang="en-US" dirty="0"/>
              <a:t>Permanently authorizes CDBG-DR program</a:t>
            </a:r>
          </a:p>
          <a:p>
            <a:pPr marL="342900" indent="-342900">
              <a:buFont typeface="Arial" panose="020B0604020202020204" pitchFamily="34" charset="0"/>
              <a:buChar char="•"/>
            </a:pPr>
            <a:r>
              <a:rPr lang="en-US" dirty="0"/>
              <a:t>Directs HUD to promote zoning and land use best practices</a:t>
            </a:r>
          </a:p>
          <a:p>
            <a:pPr marL="342900" indent="-342900">
              <a:buFont typeface="Arial" panose="020B0604020202020204" pitchFamily="34" charset="0"/>
              <a:buChar char="•"/>
            </a:pPr>
            <a:r>
              <a:rPr lang="en-US" dirty="0"/>
              <a:t>Simplifies voucher inspection requirements</a:t>
            </a:r>
          </a:p>
          <a:p>
            <a:pPr marL="342900" indent="-342900">
              <a:buFont typeface="Arial" panose="020B0604020202020204" pitchFamily="34" charset="0"/>
              <a:buChar char="•"/>
            </a:pPr>
            <a:r>
              <a:rPr lang="en-US" b="1" dirty="0"/>
              <a:t>And MORE!</a:t>
            </a:r>
          </a:p>
        </p:txBody>
      </p:sp>
    </p:spTree>
    <p:extLst>
      <p:ext uri="{BB962C8B-B14F-4D97-AF65-F5344CB8AC3E}">
        <p14:creationId xmlns:p14="http://schemas.microsoft.com/office/powerpoint/2010/main" val="145686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C0BE-3DBF-1912-3552-62492B6A0A45}"/>
              </a:ext>
            </a:extLst>
          </p:cNvPr>
          <p:cNvSpPr>
            <a:spLocks noGrp="1"/>
          </p:cNvSpPr>
          <p:nvPr>
            <p:ph type="title"/>
          </p:nvPr>
        </p:nvSpPr>
        <p:spPr/>
        <p:txBody>
          <a:bodyPr/>
          <a:lstStyle/>
          <a:p>
            <a:r>
              <a:rPr lang="en-US" b="1" dirty="0"/>
              <a:t>House: Housing for the 21</a:t>
            </a:r>
            <a:r>
              <a:rPr lang="en-US" b="1" baseline="30000" dirty="0"/>
              <a:t>st</a:t>
            </a:r>
            <a:r>
              <a:rPr lang="en-US" b="1" dirty="0"/>
              <a:t> Century</a:t>
            </a:r>
          </a:p>
        </p:txBody>
      </p:sp>
      <p:sp>
        <p:nvSpPr>
          <p:cNvPr id="3" name="Content Placeholder 2">
            <a:extLst>
              <a:ext uri="{FF2B5EF4-FFF2-40B4-BE49-F238E27FC236}">
                <a16:creationId xmlns:a16="http://schemas.microsoft.com/office/drawing/2014/main" id="{BFE5CE4D-0922-CF50-733B-0D7C695D7373}"/>
              </a:ext>
            </a:extLst>
          </p:cNvPr>
          <p:cNvSpPr>
            <a:spLocks noGrp="1"/>
          </p:cNvSpPr>
          <p:nvPr>
            <p:ph sz="half" idx="1"/>
          </p:nvPr>
        </p:nvSpPr>
        <p:spPr>
          <a:xfrm>
            <a:off x="838200" y="1825624"/>
            <a:ext cx="5181600" cy="4810845"/>
          </a:xfrm>
        </p:spPr>
        <p:txBody>
          <a:bodyPr>
            <a:normAutofit fontScale="85000" lnSpcReduction="20000"/>
          </a:bodyPr>
          <a:lstStyle/>
          <a:p>
            <a:pPr marL="342900" indent="-342900"/>
            <a:r>
              <a:rPr lang="en-US" sz="2600" dirty="0"/>
              <a:t>Reforms HOME program; including streamlining cross-cutting federal requirements</a:t>
            </a:r>
          </a:p>
          <a:p>
            <a:pPr marL="342900" indent="-342900">
              <a:buFont typeface="Arial" panose="020B0604020202020204" pitchFamily="34" charset="0"/>
              <a:buChar char="•"/>
            </a:pPr>
            <a:r>
              <a:rPr lang="en-US" sz="2600" dirty="0"/>
              <a:t>Raises the cap on banks’ public welfare investments (like affordable housing) from 15% to 20% of capital and surplus</a:t>
            </a:r>
          </a:p>
          <a:p>
            <a:pPr marL="342900" indent="-342900">
              <a:buFont typeface="Arial" panose="020B0604020202020204" pitchFamily="34" charset="0"/>
              <a:buChar char="•"/>
            </a:pPr>
            <a:r>
              <a:rPr lang="en-US" sz="2600" dirty="0"/>
              <a:t>Facilitates financing for more manufactured homes with federal mortgage insurance programs</a:t>
            </a:r>
          </a:p>
          <a:p>
            <a:pPr marL="342900" indent="-342900">
              <a:buFont typeface="Arial" panose="020B0604020202020204" pitchFamily="34" charset="0"/>
              <a:buChar char="•"/>
            </a:pPr>
            <a:r>
              <a:rPr lang="en-US" sz="2600" dirty="0"/>
              <a:t>Directs HUD and USDA to develop best practices for zoning and land use</a:t>
            </a:r>
          </a:p>
          <a:p>
            <a:pPr marL="342900" indent="-342900"/>
            <a:r>
              <a:rPr lang="en-US" sz="2600" dirty="0"/>
              <a:t>Requires HUD to establish guidelines for single-staircase apartment buildings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Content Placeholder 3">
            <a:extLst>
              <a:ext uri="{FF2B5EF4-FFF2-40B4-BE49-F238E27FC236}">
                <a16:creationId xmlns:a16="http://schemas.microsoft.com/office/drawing/2014/main" id="{F462A2D9-B0AE-DB7A-008B-D4D4BDA79FFD}"/>
              </a:ext>
            </a:extLst>
          </p:cNvPr>
          <p:cNvSpPr>
            <a:spLocks noGrp="1"/>
          </p:cNvSpPr>
          <p:nvPr>
            <p:ph sz="half" idx="2"/>
          </p:nvPr>
        </p:nvSpPr>
        <p:spPr>
          <a:xfrm>
            <a:off x="6172200" y="1825624"/>
            <a:ext cx="5181600" cy="4669443"/>
          </a:xfrm>
        </p:spPr>
        <p:txBody>
          <a:bodyPr>
            <a:noAutofit/>
          </a:bodyPr>
          <a:lstStyle/>
          <a:p>
            <a:pPr marL="342900" indent="-342900">
              <a:buFont typeface="Arial" panose="020B0604020202020204" pitchFamily="34" charset="0"/>
              <a:buChar char="•"/>
            </a:pPr>
            <a:r>
              <a:rPr lang="en-US" sz="2200" dirty="0"/>
              <a:t>Streamlines environmental review process</a:t>
            </a:r>
          </a:p>
          <a:p>
            <a:pPr marL="342900" indent="-342900">
              <a:buFont typeface="Arial" panose="020B0604020202020204" pitchFamily="34" charset="0"/>
              <a:buChar char="•"/>
            </a:pPr>
            <a:r>
              <a:rPr lang="en-US" sz="2200" dirty="0"/>
              <a:t>Directs FHA to conduct study on incentivizing small-dollar mortgage loans</a:t>
            </a:r>
          </a:p>
          <a:p>
            <a:pPr marL="342900" indent="-342900">
              <a:buFont typeface="Arial" panose="020B0604020202020204" pitchFamily="34" charset="0"/>
              <a:buChar char="•"/>
            </a:pPr>
            <a:r>
              <a:rPr lang="en-US" sz="2200" dirty="0"/>
              <a:t>Increases FHA multifamily loan limits</a:t>
            </a:r>
          </a:p>
          <a:p>
            <a:pPr marL="342900" indent="-342900">
              <a:buFont typeface="Arial" panose="020B0604020202020204" pitchFamily="34" charset="0"/>
              <a:buChar char="•"/>
            </a:pPr>
            <a:r>
              <a:rPr lang="en-US" sz="2200" dirty="0"/>
              <a:t>Requires HUD to exclude veterans’ disability benefits from income calculations for VASH program</a:t>
            </a:r>
          </a:p>
          <a:p>
            <a:pPr marL="342900" indent="-342900">
              <a:buFont typeface="Arial" panose="020B0604020202020204" pitchFamily="34" charset="0"/>
              <a:buChar char="•"/>
            </a:pPr>
            <a:r>
              <a:rPr lang="en-US" sz="2200" dirty="0"/>
              <a:t>Provides additional authority to HUD to review performance of housing counseling agencies </a:t>
            </a:r>
          </a:p>
          <a:p>
            <a:pPr marL="342900" indent="-342900">
              <a:buFont typeface="Arial" panose="020B0604020202020204" pitchFamily="34" charset="0"/>
              <a:buChar char="•"/>
            </a:pPr>
            <a:r>
              <a:rPr lang="en-US" sz="2200" b="1" dirty="0"/>
              <a:t>And MORE!</a:t>
            </a:r>
          </a:p>
        </p:txBody>
      </p:sp>
    </p:spTree>
    <p:extLst>
      <p:ext uri="{BB962C8B-B14F-4D97-AF65-F5344CB8AC3E}">
        <p14:creationId xmlns:p14="http://schemas.microsoft.com/office/powerpoint/2010/main" val="46596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0123-30A8-580B-0A39-7D2F30E9A628}"/>
              </a:ext>
            </a:extLst>
          </p:cNvPr>
          <p:cNvSpPr>
            <a:spLocks noGrp="1"/>
          </p:cNvSpPr>
          <p:nvPr>
            <p:ph type="title"/>
          </p:nvPr>
        </p:nvSpPr>
        <p:spPr/>
        <p:txBody>
          <a:bodyPr>
            <a:normAutofit/>
          </a:bodyPr>
          <a:lstStyle/>
          <a:p>
            <a:r>
              <a:rPr lang="en-US" b="1" dirty="0"/>
              <a:t>HOME changes in ROAD and H21</a:t>
            </a:r>
          </a:p>
        </p:txBody>
      </p:sp>
      <p:sp>
        <p:nvSpPr>
          <p:cNvPr id="3" name="Content Placeholder 2">
            <a:extLst>
              <a:ext uri="{FF2B5EF4-FFF2-40B4-BE49-F238E27FC236}">
                <a16:creationId xmlns:a16="http://schemas.microsoft.com/office/drawing/2014/main" id="{F71A84F0-2335-0537-A83C-E3A0562E708C}"/>
              </a:ext>
            </a:extLst>
          </p:cNvPr>
          <p:cNvSpPr>
            <a:spLocks noGrp="1"/>
          </p:cNvSpPr>
          <p:nvPr>
            <p:ph idx="1"/>
          </p:nvPr>
        </p:nvSpPr>
        <p:spPr/>
        <p:txBody>
          <a:bodyPr>
            <a:normAutofit/>
          </a:bodyPr>
          <a:lstStyle/>
          <a:p>
            <a:pPr>
              <a:lnSpc>
                <a:spcPct val="100000"/>
              </a:lnSpc>
              <a:spcBef>
                <a:spcPts val="0"/>
              </a:spcBef>
            </a:pPr>
            <a:r>
              <a:rPr lang="en-US" sz="2200" dirty="0"/>
              <a:t>Codify elimination of HOME commitment deadline</a:t>
            </a:r>
          </a:p>
          <a:p>
            <a:pPr>
              <a:lnSpc>
                <a:spcPct val="100000"/>
              </a:lnSpc>
              <a:spcBef>
                <a:spcPts val="0"/>
              </a:spcBef>
            </a:pPr>
            <a:r>
              <a:rPr lang="en-US" sz="2200" dirty="0"/>
              <a:t>Streamline CHDO board requirements</a:t>
            </a:r>
          </a:p>
          <a:p>
            <a:pPr>
              <a:lnSpc>
                <a:spcPct val="100000"/>
              </a:lnSpc>
              <a:spcBef>
                <a:spcPts val="0"/>
              </a:spcBef>
            </a:pPr>
            <a:r>
              <a:rPr lang="en-US" sz="2200" dirty="0"/>
              <a:t>Codifies allowing unspent CHDO set-aside dollars to return to PJ’s HOME trust fund</a:t>
            </a:r>
          </a:p>
          <a:p>
            <a:pPr>
              <a:lnSpc>
                <a:spcPct val="100000"/>
              </a:lnSpc>
              <a:spcBef>
                <a:spcPts val="0"/>
              </a:spcBef>
            </a:pPr>
            <a:r>
              <a:rPr lang="en-US" sz="2200" dirty="0"/>
              <a:t>Adjusts new PJ qualification threshold (grandfathers existing PJs)</a:t>
            </a:r>
          </a:p>
          <a:p>
            <a:pPr>
              <a:lnSpc>
                <a:spcPct val="100000"/>
              </a:lnSpc>
              <a:spcBef>
                <a:spcPts val="0"/>
              </a:spcBef>
            </a:pPr>
            <a:r>
              <a:rPr lang="en-US" sz="2200" dirty="0"/>
              <a:t>Provides flexibility for members of the military that receive HOME homeownership assistance and must move before affordability period ends</a:t>
            </a:r>
          </a:p>
          <a:p>
            <a:pPr>
              <a:lnSpc>
                <a:spcPct val="100000"/>
              </a:lnSpc>
              <a:spcBef>
                <a:spcPts val="0"/>
              </a:spcBef>
            </a:pPr>
            <a:r>
              <a:rPr lang="en-US" sz="2200" dirty="0"/>
              <a:t>Allows homeownership housing to continue to qualify as affordable if the owner dies and the property is passed to heirs/beneficiaries</a:t>
            </a:r>
          </a:p>
          <a:p>
            <a:endParaRPr lang="en-US" sz="1400" dirty="0"/>
          </a:p>
          <a:p>
            <a:endParaRPr lang="en-US" sz="1400" dirty="0"/>
          </a:p>
        </p:txBody>
      </p:sp>
    </p:spTree>
    <p:extLst>
      <p:ext uri="{BB962C8B-B14F-4D97-AF65-F5344CB8AC3E}">
        <p14:creationId xmlns:p14="http://schemas.microsoft.com/office/powerpoint/2010/main" val="165804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6625F-7EC8-11FE-F3F9-F698C778D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05318-15B6-C4BB-0593-DEE6FA83C9A0}"/>
              </a:ext>
            </a:extLst>
          </p:cNvPr>
          <p:cNvSpPr>
            <a:spLocks noGrp="1"/>
          </p:cNvSpPr>
          <p:nvPr>
            <p:ph type="title"/>
          </p:nvPr>
        </p:nvSpPr>
        <p:spPr/>
        <p:txBody>
          <a:bodyPr>
            <a:normAutofit/>
          </a:bodyPr>
          <a:lstStyle/>
          <a:p>
            <a:r>
              <a:rPr lang="en-US" b="1" dirty="0"/>
              <a:t>HOME changes in ROAD and H21</a:t>
            </a:r>
          </a:p>
        </p:txBody>
      </p:sp>
      <p:sp>
        <p:nvSpPr>
          <p:cNvPr id="3" name="Content Placeholder 2">
            <a:extLst>
              <a:ext uri="{FF2B5EF4-FFF2-40B4-BE49-F238E27FC236}">
                <a16:creationId xmlns:a16="http://schemas.microsoft.com/office/drawing/2014/main" id="{CC15A5FB-2475-C484-9637-CD9989308F21}"/>
              </a:ext>
            </a:extLst>
          </p:cNvPr>
          <p:cNvSpPr>
            <a:spLocks noGrp="1"/>
          </p:cNvSpPr>
          <p:nvPr>
            <p:ph idx="1"/>
          </p:nvPr>
        </p:nvSpPr>
        <p:spPr/>
        <p:txBody>
          <a:bodyPr>
            <a:normAutofit/>
          </a:bodyPr>
          <a:lstStyle/>
          <a:p>
            <a:pPr>
              <a:lnSpc>
                <a:spcPct val="100000"/>
              </a:lnSpc>
              <a:spcBef>
                <a:spcPts val="0"/>
              </a:spcBef>
            </a:pPr>
            <a:r>
              <a:rPr lang="en-US" sz="2200" dirty="0"/>
              <a:t>Simplifies environmental review requirements (In the HOME section in H21; similar language is in both ROAD and H21 for other programs as well)</a:t>
            </a:r>
          </a:p>
          <a:p>
            <a:pPr>
              <a:lnSpc>
                <a:spcPct val="100000"/>
              </a:lnSpc>
              <a:spcBef>
                <a:spcPts val="0"/>
              </a:spcBef>
            </a:pPr>
            <a:r>
              <a:rPr lang="en-US" sz="2200" dirty="0"/>
              <a:t>Allows CLTs preemptive purchase option</a:t>
            </a:r>
          </a:p>
          <a:p>
            <a:pPr>
              <a:lnSpc>
                <a:spcPct val="100000"/>
              </a:lnSpc>
              <a:spcBef>
                <a:spcPts val="0"/>
              </a:spcBef>
            </a:pPr>
            <a:r>
              <a:rPr lang="en-US" sz="2200" dirty="0"/>
              <a:t>Gives HUD more tools for addressing PJ noncompliance</a:t>
            </a:r>
          </a:p>
          <a:p>
            <a:pPr>
              <a:lnSpc>
                <a:spcPct val="100000"/>
              </a:lnSpc>
              <a:spcBef>
                <a:spcPts val="0"/>
              </a:spcBef>
            </a:pPr>
            <a:r>
              <a:rPr lang="en-US" sz="2200" dirty="0"/>
              <a:t>Provides flexibility to HUD to terminate affordability restrictions and waive repayment</a:t>
            </a:r>
          </a:p>
          <a:p>
            <a:pPr>
              <a:lnSpc>
                <a:spcPct val="100000"/>
              </a:lnSpc>
              <a:spcBef>
                <a:spcPts val="0"/>
              </a:spcBef>
            </a:pPr>
            <a:r>
              <a:rPr lang="en-US" sz="2200" dirty="0"/>
              <a:t>Provides flexibility for small scale housing related to rent setting and other requirements</a:t>
            </a:r>
          </a:p>
          <a:p>
            <a:endParaRPr lang="en-US" sz="1400" dirty="0"/>
          </a:p>
          <a:p>
            <a:endParaRPr lang="en-US" sz="1400" dirty="0"/>
          </a:p>
        </p:txBody>
      </p:sp>
    </p:spTree>
    <p:extLst>
      <p:ext uri="{BB962C8B-B14F-4D97-AF65-F5344CB8AC3E}">
        <p14:creationId xmlns:p14="http://schemas.microsoft.com/office/powerpoint/2010/main" val="165757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FBB2C-38FE-609F-55DA-B051EE610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65BBA4-6F52-612D-3512-841CCFC4BE9F}"/>
              </a:ext>
            </a:extLst>
          </p:cNvPr>
          <p:cNvSpPr>
            <a:spLocks noGrp="1"/>
          </p:cNvSpPr>
          <p:nvPr>
            <p:ph type="title"/>
          </p:nvPr>
        </p:nvSpPr>
        <p:spPr/>
        <p:txBody>
          <a:bodyPr>
            <a:normAutofit/>
          </a:bodyPr>
          <a:lstStyle/>
          <a:p>
            <a:r>
              <a:rPr lang="en-US" b="1" dirty="0"/>
              <a:t>HOME changes in ROAD only</a:t>
            </a:r>
          </a:p>
        </p:txBody>
      </p:sp>
      <p:sp>
        <p:nvSpPr>
          <p:cNvPr id="3" name="Content Placeholder 2">
            <a:extLst>
              <a:ext uri="{FF2B5EF4-FFF2-40B4-BE49-F238E27FC236}">
                <a16:creationId xmlns:a16="http://schemas.microsoft.com/office/drawing/2014/main" id="{29913885-142B-384D-C4A8-81E8BC9E23A4}"/>
              </a:ext>
            </a:extLst>
          </p:cNvPr>
          <p:cNvSpPr>
            <a:spLocks noGrp="1"/>
          </p:cNvSpPr>
          <p:nvPr>
            <p:ph idx="1"/>
          </p:nvPr>
        </p:nvSpPr>
        <p:spPr/>
        <p:txBody>
          <a:bodyPr>
            <a:normAutofit/>
          </a:bodyPr>
          <a:lstStyle/>
          <a:p>
            <a:pPr>
              <a:lnSpc>
                <a:spcPct val="100000"/>
              </a:lnSpc>
              <a:spcBef>
                <a:spcPts val="0"/>
              </a:spcBef>
            </a:pPr>
            <a:r>
              <a:rPr lang="en-US" sz="2000" dirty="0"/>
              <a:t>Reauthorizes HOME at “such sums”</a:t>
            </a:r>
          </a:p>
          <a:p>
            <a:pPr>
              <a:lnSpc>
                <a:spcPct val="100000"/>
              </a:lnSpc>
              <a:spcBef>
                <a:spcPts val="0"/>
              </a:spcBef>
            </a:pPr>
            <a:r>
              <a:rPr lang="en-US" sz="2000" dirty="0"/>
              <a:t>Increases administration fees from 10% to 15% of grant</a:t>
            </a:r>
          </a:p>
          <a:p>
            <a:pPr>
              <a:lnSpc>
                <a:spcPct val="100000"/>
              </a:lnSpc>
              <a:spcBef>
                <a:spcPts val="0"/>
              </a:spcBef>
            </a:pPr>
            <a:r>
              <a:rPr lang="en-US" sz="2000" dirty="0"/>
              <a:t>Simplifies homeownership resale restrictions</a:t>
            </a:r>
          </a:p>
          <a:p>
            <a:pPr>
              <a:lnSpc>
                <a:spcPct val="100000"/>
              </a:lnSpc>
              <a:spcBef>
                <a:spcPts val="0"/>
              </a:spcBef>
            </a:pPr>
            <a:r>
              <a:rPr lang="en-US" sz="2000" dirty="0"/>
              <a:t>Allows state PJs to inspect properties in accordance with a national standard rather than local codes/regs</a:t>
            </a:r>
          </a:p>
          <a:p>
            <a:pPr>
              <a:lnSpc>
                <a:spcPct val="100000"/>
              </a:lnSpc>
              <a:spcBef>
                <a:spcPts val="0"/>
              </a:spcBef>
            </a:pPr>
            <a:r>
              <a:rPr lang="en-US" sz="2000" dirty="0"/>
              <a:t>Allows projects to benefit from CHDO set-aside $ if a CHDO “materially participates”</a:t>
            </a:r>
          </a:p>
          <a:p>
            <a:endParaRPr lang="en-US" sz="1400" dirty="0"/>
          </a:p>
          <a:p>
            <a:endParaRPr lang="en-US" sz="1400" dirty="0"/>
          </a:p>
        </p:txBody>
      </p:sp>
    </p:spTree>
    <p:extLst>
      <p:ext uri="{BB962C8B-B14F-4D97-AF65-F5344CB8AC3E}">
        <p14:creationId xmlns:p14="http://schemas.microsoft.com/office/powerpoint/2010/main" val="332244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9362-DA55-D6A9-7F94-C293523C1EC5}"/>
              </a:ext>
            </a:extLst>
          </p:cNvPr>
          <p:cNvSpPr>
            <a:spLocks noGrp="1"/>
          </p:cNvSpPr>
          <p:nvPr>
            <p:ph type="title"/>
          </p:nvPr>
        </p:nvSpPr>
        <p:spPr>
          <a:xfrm>
            <a:off x="825744" y="476972"/>
            <a:ext cx="9877089" cy="723137"/>
          </a:xfrm>
        </p:spPr>
        <p:txBody>
          <a:bodyPr anchor="ctr">
            <a:normAutofit/>
          </a:bodyPr>
          <a:lstStyle/>
          <a:p>
            <a:r>
              <a:rPr lang="en-US" b="1" dirty="0"/>
              <a:t>HOME Final Rule</a:t>
            </a:r>
            <a:endParaRPr lang="en-US" b="1"/>
          </a:p>
        </p:txBody>
      </p:sp>
      <p:pic>
        <p:nvPicPr>
          <p:cNvPr id="6" name="Picture 5">
            <a:extLst>
              <a:ext uri="{FF2B5EF4-FFF2-40B4-BE49-F238E27FC236}">
                <a16:creationId xmlns:a16="http://schemas.microsoft.com/office/drawing/2014/main" id="{F6CF378C-D1ED-6C22-D4FD-1D00FFE1DCE6}"/>
              </a:ext>
            </a:extLst>
          </p:cNvPr>
          <p:cNvPicPr>
            <a:picLocks noChangeAspect="1"/>
          </p:cNvPicPr>
          <p:nvPr/>
        </p:nvPicPr>
        <p:blipFill>
          <a:blip r:embed="rId2"/>
          <a:stretch>
            <a:fillRect/>
          </a:stretch>
        </p:blipFill>
        <p:spPr>
          <a:xfrm>
            <a:off x="3060986" y="1777735"/>
            <a:ext cx="6045118" cy="44582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27156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5B4F-71AD-6848-F74F-489083786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489B1-4282-90C6-55F1-5807277D0829}"/>
              </a:ext>
            </a:extLst>
          </p:cNvPr>
          <p:cNvSpPr>
            <a:spLocks noGrp="1"/>
          </p:cNvSpPr>
          <p:nvPr>
            <p:ph type="title"/>
          </p:nvPr>
        </p:nvSpPr>
        <p:spPr/>
        <p:txBody>
          <a:bodyPr>
            <a:normAutofit/>
          </a:bodyPr>
          <a:lstStyle/>
          <a:p>
            <a:r>
              <a:rPr lang="en-US" b="1" dirty="0"/>
              <a:t>HOME changes in H21 only</a:t>
            </a:r>
          </a:p>
        </p:txBody>
      </p:sp>
      <p:sp>
        <p:nvSpPr>
          <p:cNvPr id="3" name="Content Placeholder 2">
            <a:extLst>
              <a:ext uri="{FF2B5EF4-FFF2-40B4-BE49-F238E27FC236}">
                <a16:creationId xmlns:a16="http://schemas.microsoft.com/office/drawing/2014/main" id="{6B0FDAC2-6C99-9D1B-2E64-C4A84CAAD43D}"/>
              </a:ext>
            </a:extLst>
          </p:cNvPr>
          <p:cNvSpPr>
            <a:spLocks noGrp="1"/>
          </p:cNvSpPr>
          <p:nvPr>
            <p:ph idx="1"/>
          </p:nvPr>
        </p:nvSpPr>
        <p:spPr/>
        <p:txBody>
          <a:bodyPr>
            <a:normAutofit/>
          </a:bodyPr>
          <a:lstStyle/>
          <a:p>
            <a:pPr>
              <a:lnSpc>
                <a:spcPct val="100000"/>
              </a:lnSpc>
              <a:spcBef>
                <a:spcPts val="0"/>
              </a:spcBef>
            </a:pPr>
            <a:r>
              <a:rPr lang="en-US" sz="2000" dirty="0"/>
              <a:t>Increases income eligibility to 100% of AMI for home buyer and homeowner rehab activities</a:t>
            </a:r>
          </a:p>
          <a:p>
            <a:pPr>
              <a:lnSpc>
                <a:spcPct val="100000"/>
              </a:lnSpc>
              <a:spcBef>
                <a:spcPts val="0"/>
              </a:spcBef>
            </a:pPr>
            <a:r>
              <a:rPr lang="en-US" sz="2000" dirty="0"/>
              <a:t>Increases purchase price limit for home buyer/homeownership units from 95% to 110% of average purchase price for the area</a:t>
            </a:r>
          </a:p>
          <a:p>
            <a:pPr>
              <a:lnSpc>
                <a:spcPct val="100000"/>
              </a:lnSpc>
              <a:spcBef>
                <a:spcPts val="0"/>
              </a:spcBef>
            </a:pPr>
            <a:r>
              <a:rPr lang="en-US" sz="2000" dirty="0"/>
              <a:t>Allows HOME to be used to finance infrastructure activities in non-entitlement areas if improvements are related to a HOME- or Housing Credit-assisted housing (BABA compliance required for such activities)</a:t>
            </a:r>
          </a:p>
          <a:p>
            <a:pPr>
              <a:lnSpc>
                <a:spcPct val="100000"/>
              </a:lnSpc>
              <a:spcBef>
                <a:spcPts val="0"/>
              </a:spcBef>
            </a:pPr>
            <a:r>
              <a:rPr lang="en-US" sz="2000" dirty="0"/>
              <a:t>Streamlines Section 3 requirements for states and smaller PJs</a:t>
            </a:r>
          </a:p>
          <a:p>
            <a:pPr>
              <a:lnSpc>
                <a:spcPct val="100000"/>
              </a:lnSpc>
              <a:spcBef>
                <a:spcPts val="0"/>
              </a:spcBef>
            </a:pPr>
            <a:r>
              <a:rPr lang="en-US" sz="2000" dirty="0"/>
              <a:t>Directs HUD to conduct an evaluation of BABA and issue updated (no longer eliminates BABA application to HOME).  Review may take up to 180 days.  Guidance must be published within 90 days of review completion.</a:t>
            </a:r>
          </a:p>
          <a:p>
            <a:pPr>
              <a:lnSpc>
                <a:spcPct val="100000"/>
              </a:lnSpc>
              <a:spcBef>
                <a:spcPts val="0"/>
              </a:spcBef>
            </a:pPr>
            <a:endParaRPr lang="en-US" sz="2000" dirty="0"/>
          </a:p>
          <a:p>
            <a:endParaRPr lang="en-US" sz="1400" dirty="0"/>
          </a:p>
          <a:p>
            <a:endParaRPr lang="en-US" sz="1400" dirty="0"/>
          </a:p>
        </p:txBody>
      </p:sp>
    </p:spTree>
    <p:extLst>
      <p:ext uri="{BB962C8B-B14F-4D97-AF65-F5344CB8AC3E}">
        <p14:creationId xmlns:p14="http://schemas.microsoft.com/office/powerpoint/2010/main" val="292376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2FD5-0FD9-F388-3DA0-7F52CB982F19}"/>
              </a:ext>
            </a:extLst>
          </p:cNvPr>
          <p:cNvSpPr>
            <a:spLocks noGrp="1"/>
          </p:cNvSpPr>
          <p:nvPr>
            <p:ph type="title"/>
          </p:nvPr>
        </p:nvSpPr>
        <p:spPr/>
        <p:txBody>
          <a:bodyPr/>
          <a:lstStyle/>
          <a:p>
            <a:r>
              <a:rPr lang="en-US" b="1" dirty="0"/>
              <a:t>Status of Housing Authorizing Bills</a:t>
            </a:r>
          </a:p>
        </p:txBody>
      </p:sp>
      <p:sp>
        <p:nvSpPr>
          <p:cNvPr id="3" name="Content Placeholder 2">
            <a:extLst>
              <a:ext uri="{FF2B5EF4-FFF2-40B4-BE49-F238E27FC236}">
                <a16:creationId xmlns:a16="http://schemas.microsoft.com/office/drawing/2014/main" id="{B49501C0-9511-0A43-C00A-C0FA33667D85}"/>
              </a:ext>
            </a:extLst>
          </p:cNvPr>
          <p:cNvSpPr>
            <a:spLocks noGrp="1"/>
          </p:cNvSpPr>
          <p:nvPr>
            <p:ph idx="1"/>
          </p:nvPr>
        </p:nvSpPr>
        <p:spPr/>
        <p:txBody>
          <a:bodyPr>
            <a:normAutofit fontScale="92500" lnSpcReduction="20000"/>
          </a:bodyPr>
          <a:lstStyle/>
          <a:p>
            <a:pPr marL="0" indent="0">
              <a:buNone/>
            </a:pPr>
            <a:r>
              <a:rPr lang="en-US" b="1" dirty="0">
                <a:solidFill>
                  <a:srgbClr val="C00000"/>
                </a:solidFill>
              </a:rPr>
              <a:t>ROAD to Housing</a:t>
            </a:r>
          </a:p>
          <a:p>
            <a:pPr marL="800100" lvl="1" indent="-342900"/>
            <a:r>
              <a:rPr lang="en-US" dirty="0"/>
              <a:t>July 2025: Unanimously passed by Senate Banking Committee </a:t>
            </a:r>
          </a:p>
          <a:p>
            <a:pPr marL="800100" lvl="1" indent="-342900"/>
            <a:r>
              <a:rPr lang="en-US" dirty="0"/>
              <a:t>October 2025: Full Senate passage as part of defense authorization bill</a:t>
            </a:r>
          </a:p>
          <a:p>
            <a:pPr marL="800100" lvl="1" indent="-342900"/>
            <a:r>
              <a:rPr lang="en-US" dirty="0"/>
              <a:t>December 2025: Ultimately left out of final defense authorization bill as negotiated with House</a:t>
            </a:r>
          </a:p>
          <a:p>
            <a:pPr marL="800100" lvl="1" indent="-342900"/>
            <a:r>
              <a:rPr lang="en-US" dirty="0"/>
              <a:t>Full Senate consideration as standalone bill pending</a:t>
            </a:r>
          </a:p>
          <a:p>
            <a:pPr marL="0" indent="0">
              <a:buNone/>
            </a:pPr>
            <a:r>
              <a:rPr lang="en-US" b="1" dirty="0">
                <a:solidFill>
                  <a:srgbClr val="C00000"/>
                </a:solidFill>
              </a:rPr>
              <a:t>Housing for the 21</a:t>
            </a:r>
            <a:r>
              <a:rPr lang="en-US" b="1" baseline="30000" dirty="0">
                <a:solidFill>
                  <a:srgbClr val="C00000"/>
                </a:solidFill>
              </a:rPr>
              <a:t>st</a:t>
            </a:r>
            <a:r>
              <a:rPr lang="en-US" b="1" dirty="0">
                <a:solidFill>
                  <a:srgbClr val="C00000"/>
                </a:solidFill>
              </a:rPr>
              <a:t> Century</a:t>
            </a:r>
          </a:p>
          <a:p>
            <a:pPr marL="800100" lvl="1" indent="-342900"/>
            <a:r>
              <a:rPr lang="en-US" dirty="0"/>
              <a:t>December 2025: House Financial Services Committee passage with 50-1 vote</a:t>
            </a:r>
          </a:p>
          <a:p>
            <a:pPr marL="800100" lvl="1" indent="-342900"/>
            <a:r>
              <a:rPr lang="en-US" dirty="0"/>
              <a:t>Full House consideration expected next week</a:t>
            </a:r>
          </a:p>
          <a:p>
            <a:endParaRPr lang="en-US" dirty="0"/>
          </a:p>
          <a:p>
            <a:pPr marL="0" indent="0">
              <a:buNone/>
            </a:pPr>
            <a:r>
              <a:rPr lang="en-US" i="1" dirty="0"/>
              <a:t>After floor passage, Congress would need to negotiate a final version combining Road and H21</a:t>
            </a:r>
          </a:p>
        </p:txBody>
      </p:sp>
    </p:spTree>
    <p:extLst>
      <p:ext uri="{BB962C8B-B14F-4D97-AF65-F5344CB8AC3E}">
        <p14:creationId xmlns:p14="http://schemas.microsoft.com/office/powerpoint/2010/main" val="137275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8D5B-5007-1F7F-A3F1-34910FBA52CC}"/>
              </a:ext>
            </a:extLst>
          </p:cNvPr>
          <p:cNvSpPr>
            <a:spLocks noGrp="1"/>
          </p:cNvSpPr>
          <p:nvPr>
            <p:ph type="title"/>
          </p:nvPr>
        </p:nvSpPr>
        <p:spPr/>
        <p:txBody>
          <a:bodyPr/>
          <a:lstStyle/>
          <a:p>
            <a:r>
              <a:rPr lang="en-US" b="1" dirty="0"/>
              <a:t>HOME Final Rule Highlights</a:t>
            </a:r>
          </a:p>
        </p:txBody>
      </p:sp>
      <p:sp>
        <p:nvSpPr>
          <p:cNvPr id="3" name="Content Placeholder 2">
            <a:extLst>
              <a:ext uri="{FF2B5EF4-FFF2-40B4-BE49-F238E27FC236}">
                <a16:creationId xmlns:a16="http://schemas.microsoft.com/office/drawing/2014/main" id="{6C388368-54FE-242C-AE7C-55B100377566}"/>
              </a:ext>
            </a:extLst>
          </p:cNvPr>
          <p:cNvSpPr>
            <a:spLocks noGrp="1"/>
          </p:cNvSpPr>
          <p:nvPr>
            <p:ph idx="1"/>
          </p:nvPr>
        </p:nvSpPr>
        <p:spPr/>
        <p:txBody>
          <a:bodyPr>
            <a:normAutofit/>
          </a:bodyPr>
          <a:lstStyle/>
          <a:p>
            <a:r>
              <a:rPr lang="en-US" sz="2200" dirty="0"/>
              <a:t>Expands list of allowable pre-development soft costs that may be reimbursed</a:t>
            </a:r>
          </a:p>
          <a:p>
            <a:r>
              <a:rPr lang="en-US" sz="2200" dirty="0"/>
              <a:t>Increases maximum per unit subsidy amounts</a:t>
            </a:r>
          </a:p>
          <a:p>
            <a:pPr lvl="1">
              <a:buFont typeface="Wingdings" panose="05000000000000000000" pitchFamily="2" charset="2"/>
              <a:buChar char="Ø"/>
            </a:pPr>
            <a:r>
              <a:rPr lang="en-US" sz="1800" dirty="0"/>
              <a:t>Currently capped at 240% of FHA 234 limits</a:t>
            </a:r>
          </a:p>
          <a:p>
            <a:pPr lvl="1">
              <a:buFont typeface="Wingdings" panose="05000000000000000000" pitchFamily="2" charset="2"/>
              <a:buChar char="Ø"/>
            </a:pPr>
            <a:r>
              <a:rPr lang="en-US" sz="1800" dirty="0"/>
              <a:t>HUD will update methodology for determining per unit subsidy amounts</a:t>
            </a:r>
          </a:p>
          <a:p>
            <a:pPr lvl="1">
              <a:buFont typeface="Wingdings" panose="05000000000000000000" pitchFamily="2" charset="2"/>
              <a:buChar char="Ø"/>
            </a:pPr>
            <a:r>
              <a:rPr lang="en-US" sz="1800" dirty="0"/>
              <a:t>Delayed provision: to allow 10% increase for properties meeting certain green standards</a:t>
            </a:r>
          </a:p>
          <a:p>
            <a:r>
              <a:rPr lang="en-US" sz="2200" dirty="0"/>
              <a:t>Updates dollar ($) thresholds for period of affordability</a:t>
            </a:r>
          </a:p>
        </p:txBody>
      </p:sp>
      <p:pic>
        <p:nvPicPr>
          <p:cNvPr id="5" name="Picture 4">
            <a:extLst>
              <a:ext uri="{FF2B5EF4-FFF2-40B4-BE49-F238E27FC236}">
                <a16:creationId xmlns:a16="http://schemas.microsoft.com/office/drawing/2014/main" id="{D2538269-5A4C-F06B-9DAE-7852D0E3B91F}"/>
              </a:ext>
            </a:extLst>
          </p:cNvPr>
          <p:cNvPicPr>
            <a:picLocks noChangeAspect="1"/>
          </p:cNvPicPr>
          <p:nvPr/>
        </p:nvPicPr>
        <p:blipFill>
          <a:blip r:embed="rId2"/>
          <a:stretch>
            <a:fillRect/>
          </a:stretch>
        </p:blipFill>
        <p:spPr>
          <a:xfrm>
            <a:off x="1379129" y="3979495"/>
            <a:ext cx="8523407" cy="2401533"/>
          </a:xfrm>
          <a:prstGeom prst="rect">
            <a:avLst/>
          </a:prstGeom>
        </p:spPr>
      </p:pic>
    </p:spTree>
    <p:extLst>
      <p:ext uri="{BB962C8B-B14F-4D97-AF65-F5344CB8AC3E}">
        <p14:creationId xmlns:p14="http://schemas.microsoft.com/office/powerpoint/2010/main" val="126285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24F84-1A01-A82B-BA48-05B4C7C4F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8C2E3-E829-C799-6394-4B1CDF1A0D21}"/>
              </a:ext>
            </a:extLst>
          </p:cNvPr>
          <p:cNvSpPr>
            <a:spLocks noGrp="1"/>
          </p:cNvSpPr>
          <p:nvPr>
            <p:ph type="title"/>
          </p:nvPr>
        </p:nvSpPr>
        <p:spPr/>
        <p:txBody>
          <a:bodyPr/>
          <a:lstStyle/>
          <a:p>
            <a:r>
              <a:rPr lang="en-US" b="1" dirty="0"/>
              <a:t>HOME Final Rule Highlights</a:t>
            </a:r>
          </a:p>
        </p:txBody>
      </p:sp>
      <p:sp>
        <p:nvSpPr>
          <p:cNvPr id="3" name="Content Placeholder 2">
            <a:extLst>
              <a:ext uri="{FF2B5EF4-FFF2-40B4-BE49-F238E27FC236}">
                <a16:creationId xmlns:a16="http://schemas.microsoft.com/office/drawing/2014/main" id="{F61BBF7D-601E-AD07-0007-52D5972A8F69}"/>
              </a:ext>
            </a:extLst>
          </p:cNvPr>
          <p:cNvSpPr>
            <a:spLocks noGrp="1"/>
          </p:cNvSpPr>
          <p:nvPr>
            <p:ph idx="1"/>
          </p:nvPr>
        </p:nvSpPr>
        <p:spPr/>
        <p:txBody>
          <a:bodyPr>
            <a:normAutofit/>
          </a:bodyPr>
          <a:lstStyle/>
          <a:p>
            <a:pPr marL="0" indent="0">
              <a:buNone/>
            </a:pPr>
            <a:r>
              <a:rPr lang="en-US" sz="2200" b="1" dirty="0"/>
              <a:t>Property Standards and Inspections</a:t>
            </a:r>
          </a:p>
          <a:p>
            <a:r>
              <a:rPr lang="en-US" sz="2200" dirty="0"/>
              <a:t>Updates property standards to align with NSPIRE for smoke detection</a:t>
            </a:r>
          </a:p>
          <a:p>
            <a:r>
              <a:rPr lang="en-US" sz="2200" dirty="0"/>
              <a:t>New CO standard likely coming (requires notice in the Federal Register)</a:t>
            </a:r>
          </a:p>
          <a:p>
            <a:r>
              <a:rPr lang="en-US" sz="2200" dirty="0"/>
              <a:t>Permits acquisition of homeownership unit that does not meet property standards at time of purchase/transfer so long as funding is in place to complete rehab is in place and rehab is completed within 6 months of purchase</a:t>
            </a:r>
          </a:p>
          <a:p>
            <a:r>
              <a:rPr lang="en-US" sz="2200" dirty="0"/>
              <a:t>Sets minimum sample size for ongoing inspections of HOME rental</a:t>
            </a:r>
          </a:p>
          <a:p>
            <a:r>
              <a:rPr lang="en-US" sz="2200" dirty="0"/>
              <a:t>Allows PJ to accept NSPIRE inspections completed under another funding source’s requirements for </a:t>
            </a:r>
            <a:r>
              <a:rPr lang="en-US" sz="2200" b="1" dirty="0"/>
              <a:t>some</a:t>
            </a:r>
            <a:r>
              <a:rPr lang="en-US" sz="2200" dirty="0"/>
              <a:t> inspections</a:t>
            </a:r>
          </a:p>
        </p:txBody>
      </p:sp>
    </p:spTree>
    <p:extLst>
      <p:ext uri="{BB962C8B-B14F-4D97-AF65-F5344CB8AC3E}">
        <p14:creationId xmlns:p14="http://schemas.microsoft.com/office/powerpoint/2010/main" val="240109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A7620-61E4-6A3D-6F53-9F874EEDD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BB10B-3027-DE86-E669-68591710E12F}"/>
              </a:ext>
            </a:extLst>
          </p:cNvPr>
          <p:cNvSpPr>
            <a:spLocks noGrp="1"/>
          </p:cNvSpPr>
          <p:nvPr>
            <p:ph type="title"/>
          </p:nvPr>
        </p:nvSpPr>
        <p:spPr/>
        <p:txBody>
          <a:bodyPr/>
          <a:lstStyle/>
          <a:p>
            <a:r>
              <a:rPr lang="en-US" b="1" dirty="0"/>
              <a:t>HOME Final Rule Highlights</a:t>
            </a:r>
          </a:p>
        </p:txBody>
      </p:sp>
      <p:sp>
        <p:nvSpPr>
          <p:cNvPr id="3" name="Content Placeholder 2">
            <a:extLst>
              <a:ext uri="{FF2B5EF4-FFF2-40B4-BE49-F238E27FC236}">
                <a16:creationId xmlns:a16="http://schemas.microsoft.com/office/drawing/2014/main" id="{9DCE1FF1-5118-DB94-3DAF-6AD4B45F277C}"/>
              </a:ext>
            </a:extLst>
          </p:cNvPr>
          <p:cNvSpPr>
            <a:spLocks noGrp="1"/>
          </p:cNvSpPr>
          <p:nvPr>
            <p:ph idx="1"/>
          </p:nvPr>
        </p:nvSpPr>
        <p:spPr/>
        <p:txBody>
          <a:bodyPr>
            <a:normAutofit/>
          </a:bodyPr>
          <a:lstStyle/>
          <a:p>
            <a:pPr marL="0" indent="0">
              <a:buNone/>
            </a:pPr>
            <a:r>
              <a:rPr lang="en-US" sz="2200" b="1" dirty="0"/>
              <a:t>Initial Income Determinations</a:t>
            </a:r>
          </a:p>
          <a:p>
            <a:r>
              <a:rPr lang="en-US" sz="2200" dirty="0"/>
              <a:t>Expands and revises rental safe harbors introduced in 2023 as part of HOTMA  for initial income determination</a:t>
            </a:r>
          </a:p>
          <a:p>
            <a:r>
              <a:rPr lang="en-US" sz="2200" dirty="0"/>
              <a:t>Provides PJs flexibility to allow owner to accept income determination under</a:t>
            </a:r>
          </a:p>
          <a:p>
            <a:pPr lvl="1"/>
            <a:r>
              <a:rPr lang="en-US" sz="1800" dirty="0"/>
              <a:t>State or federally-funded project-based subsidy programs</a:t>
            </a:r>
          </a:p>
          <a:p>
            <a:pPr lvl="1"/>
            <a:r>
              <a:rPr lang="en-US" sz="1800" dirty="0"/>
              <a:t>Federal tenant-based programs</a:t>
            </a:r>
          </a:p>
          <a:p>
            <a:pPr lvl="1"/>
            <a:r>
              <a:rPr lang="en-US" sz="1800" dirty="0"/>
              <a:t>Other Federal, state, or local public assistance programs, including Housing Credit</a:t>
            </a:r>
          </a:p>
          <a:p>
            <a:r>
              <a:rPr lang="en-US" sz="2200" dirty="0"/>
              <a:t>If not using safe harbor, must have two months of source documents</a:t>
            </a:r>
          </a:p>
          <a:p>
            <a:r>
              <a:rPr lang="en-US" sz="2200" dirty="0"/>
              <a:t>Written agreement must specify income determination procedures</a:t>
            </a:r>
          </a:p>
        </p:txBody>
      </p:sp>
    </p:spTree>
    <p:extLst>
      <p:ext uri="{BB962C8B-B14F-4D97-AF65-F5344CB8AC3E}">
        <p14:creationId xmlns:p14="http://schemas.microsoft.com/office/powerpoint/2010/main" val="29415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562C6-3ADF-1E5E-4656-997F61CA9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49995-27E7-8EE5-D1EC-225754A1CD6E}"/>
              </a:ext>
            </a:extLst>
          </p:cNvPr>
          <p:cNvSpPr>
            <a:spLocks noGrp="1"/>
          </p:cNvSpPr>
          <p:nvPr>
            <p:ph type="title"/>
          </p:nvPr>
        </p:nvSpPr>
        <p:spPr/>
        <p:txBody>
          <a:bodyPr/>
          <a:lstStyle/>
          <a:p>
            <a:r>
              <a:rPr lang="en-US" b="1" dirty="0"/>
              <a:t>HOME Final Rule Highlights</a:t>
            </a:r>
          </a:p>
        </p:txBody>
      </p:sp>
      <p:sp>
        <p:nvSpPr>
          <p:cNvPr id="3" name="Content Placeholder 2">
            <a:extLst>
              <a:ext uri="{FF2B5EF4-FFF2-40B4-BE49-F238E27FC236}">
                <a16:creationId xmlns:a16="http://schemas.microsoft.com/office/drawing/2014/main" id="{3BA39C48-B89D-52BC-0421-DDF3BEED5AB6}"/>
              </a:ext>
            </a:extLst>
          </p:cNvPr>
          <p:cNvSpPr>
            <a:spLocks noGrp="1"/>
          </p:cNvSpPr>
          <p:nvPr>
            <p:ph idx="1"/>
          </p:nvPr>
        </p:nvSpPr>
        <p:spPr/>
        <p:txBody>
          <a:bodyPr>
            <a:normAutofit lnSpcReduction="10000"/>
          </a:bodyPr>
          <a:lstStyle/>
          <a:p>
            <a:pPr marL="0" indent="0">
              <a:buNone/>
            </a:pPr>
            <a:r>
              <a:rPr lang="en-US" sz="2200" b="1" dirty="0"/>
              <a:t>Reverification of Income</a:t>
            </a:r>
          </a:p>
          <a:p>
            <a:r>
              <a:rPr lang="en-US" sz="2200" dirty="0"/>
              <a:t>For rental: safe harbor or source documents or PJ may allow for self certification for certain projects for income reverification</a:t>
            </a:r>
          </a:p>
          <a:p>
            <a:r>
              <a:rPr lang="en-US" sz="2200" dirty="0"/>
              <a:t>TBRA no longer requires re-determination within the term of assistance contract (verification required if renewing contract beyond 24 months</a:t>
            </a:r>
          </a:p>
          <a:p>
            <a:pPr marL="0" indent="0">
              <a:buNone/>
            </a:pPr>
            <a:r>
              <a:rPr lang="en-US" sz="2200" b="1" dirty="0"/>
              <a:t>Rent Limits with and without Rent Assistance</a:t>
            </a:r>
          </a:p>
          <a:p>
            <a:r>
              <a:rPr lang="en-US" sz="2200" dirty="0"/>
              <a:t>Sets new rent limits when a tenant </a:t>
            </a:r>
            <a:r>
              <a:rPr lang="en-US" sz="2200" i="1" u="sng" dirty="0"/>
              <a:t>has</a:t>
            </a:r>
            <a:r>
              <a:rPr lang="en-US" sz="2200" dirty="0"/>
              <a:t> rental assistance</a:t>
            </a:r>
          </a:p>
          <a:p>
            <a:pPr lvl="1"/>
            <a:r>
              <a:rPr lang="en-US" sz="1800" dirty="0"/>
              <a:t>For any HOME unit (high or low) with project-based assistance or tenant-based assistance, tenant contribution to rent is set by the rental assistance program; owner may accept rental subsidy even if it exceeds HOME rent (aligns with Housing Credit rules)</a:t>
            </a:r>
          </a:p>
          <a:p>
            <a:pPr lvl="1"/>
            <a:r>
              <a:rPr lang="en-US" sz="1800" dirty="0"/>
              <a:t>To apply to a prior project, must amend written agreement</a:t>
            </a:r>
          </a:p>
          <a:p>
            <a:r>
              <a:rPr lang="en-US" sz="2200" dirty="0"/>
              <a:t>When a tenant </a:t>
            </a:r>
            <a:r>
              <a:rPr lang="en-US" sz="2200" i="1" u="sng" dirty="0"/>
              <a:t>does not have </a:t>
            </a:r>
            <a:r>
              <a:rPr lang="en-US" sz="2200" dirty="0"/>
              <a:t>rental assistance but lives in a Housing Credit property, owner may charge Housing Credit rent limit </a:t>
            </a:r>
            <a:r>
              <a:rPr lang="en-US" sz="2200" u="sng" dirty="0"/>
              <a:t>for low HOME units</a:t>
            </a:r>
          </a:p>
        </p:txBody>
      </p:sp>
    </p:spTree>
    <p:extLst>
      <p:ext uri="{BB962C8B-B14F-4D97-AF65-F5344CB8AC3E}">
        <p14:creationId xmlns:p14="http://schemas.microsoft.com/office/powerpoint/2010/main" val="219818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677DB-91D0-672A-CEEF-79AA3FB62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A0C68-4D26-F547-4BED-C5FE1B3CA063}"/>
              </a:ext>
            </a:extLst>
          </p:cNvPr>
          <p:cNvSpPr>
            <a:spLocks noGrp="1"/>
          </p:cNvSpPr>
          <p:nvPr>
            <p:ph type="title"/>
          </p:nvPr>
        </p:nvSpPr>
        <p:spPr/>
        <p:txBody>
          <a:bodyPr/>
          <a:lstStyle/>
          <a:p>
            <a:r>
              <a:rPr lang="en-US" b="1" dirty="0"/>
              <a:t>HOME Final Rule Highlights</a:t>
            </a:r>
          </a:p>
        </p:txBody>
      </p:sp>
      <p:sp>
        <p:nvSpPr>
          <p:cNvPr id="3" name="Content Placeholder 2">
            <a:extLst>
              <a:ext uri="{FF2B5EF4-FFF2-40B4-BE49-F238E27FC236}">
                <a16:creationId xmlns:a16="http://schemas.microsoft.com/office/drawing/2014/main" id="{85B4FBF1-8B3A-F8E8-AB8E-6167F7F51852}"/>
              </a:ext>
            </a:extLst>
          </p:cNvPr>
          <p:cNvSpPr>
            <a:spLocks noGrp="1"/>
          </p:cNvSpPr>
          <p:nvPr>
            <p:ph idx="1"/>
          </p:nvPr>
        </p:nvSpPr>
        <p:spPr/>
        <p:txBody>
          <a:bodyPr>
            <a:normAutofit/>
          </a:bodyPr>
          <a:lstStyle/>
          <a:p>
            <a:r>
              <a:rPr lang="en-US" sz="2200" dirty="0"/>
              <a:t>Allows owner to use PHA-established utility allowance</a:t>
            </a:r>
          </a:p>
          <a:p>
            <a:r>
              <a:rPr lang="en-US" sz="2200" dirty="0"/>
              <a:t>Simplifies requirements for small-scale rental properties (1-4 total units)</a:t>
            </a:r>
          </a:p>
          <a:p>
            <a:pPr lvl="1"/>
            <a:r>
              <a:rPr lang="en-US" sz="1800" dirty="0"/>
              <a:t>Reduces frequency for income determination for in-place tenants (was annual, now every 3 years with documentation required every 6</a:t>
            </a:r>
            <a:r>
              <a:rPr lang="en-US" sz="1800" baseline="30000" dirty="0"/>
              <a:t>th</a:t>
            </a:r>
            <a:r>
              <a:rPr lang="en-US" sz="1800" dirty="0"/>
              <a:t> year)</a:t>
            </a:r>
          </a:p>
          <a:p>
            <a:pPr lvl="1"/>
            <a:r>
              <a:rPr lang="en-US" sz="1800" dirty="0"/>
              <a:t>Inspections may be every 3 years rather than risk-based schedule</a:t>
            </a:r>
          </a:p>
          <a:p>
            <a:pPr lvl="1"/>
            <a:r>
              <a:rPr lang="en-US" sz="1800" dirty="0"/>
              <a:t>Allows for alternative tenant selection/waiting list requirements</a:t>
            </a:r>
          </a:p>
          <a:p>
            <a:r>
              <a:rPr lang="en-US" sz="2200" dirty="0"/>
              <a:t>Adds to list of prohibited fees</a:t>
            </a:r>
          </a:p>
          <a:p>
            <a:r>
              <a:rPr lang="en-US" sz="2200" dirty="0"/>
              <a:t>Clarifies “troubled rental project” provisions</a:t>
            </a:r>
          </a:p>
          <a:p>
            <a:r>
              <a:rPr lang="en-US" sz="2200" dirty="0"/>
              <a:t>Expands provision for sale of HOME rental unit to a tenant</a:t>
            </a:r>
          </a:p>
          <a:p>
            <a:r>
              <a:rPr lang="en-US" sz="2200" dirty="0"/>
              <a:t>Expands use of TBRA: may start first day of lease or first month TBRA is provided to tenant to facilitate use of TBRA for in-place tenants; rental assistance contract must be with both the tenant and the owner</a:t>
            </a:r>
          </a:p>
          <a:p>
            <a:pPr marL="0" indent="0">
              <a:buNone/>
            </a:pPr>
            <a:endParaRPr lang="en-US" sz="1800" dirty="0"/>
          </a:p>
        </p:txBody>
      </p:sp>
    </p:spTree>
    <p:extLst>
      <p:ext uri="{BB962C8B-B14F-4D97-AF65-F5344CB8AC3E}">
        <p14:creationId xmlns:p14="http://schemas.microsoft.com/office/powerpoint/2010/main" val="343291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72E97-6D5C-5854-FF11-2CB96B4B4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1E9C6-274C-CADD-0935-900D224897B2}"/>
              </a:ext>
            </a:extLst>
          </p:cNvPr>
          <p:cNvSpPr>
            <a:spLocks noGrp="1"/>
          </p:cNvSpPr>
          <p:nvPr>
            <p:ph type="title"/>
          </p:nvPr>
        </p:nvSpPr>
        <p:spPr/>
        <p:txBody>
          <a:bodyPr/>
          <a:lstStyle/>
          <a:p>
            <a:r>
              <a:rPr lang="en-US" b="1" dirty="0"/>
              <a:t>HOME Final Rule Highlights</a:t>
            </a:r>
          </a:p>
        </p:txBody>
      </p:sp>
      <p:sp>
        <p:nvSpPr>
          <p:cNvPr id="3" name="Content Placeholder 2">
            <a:extLst>
              <a:ext uri="{FF2B5EF4-FFF2-40B4-BE49-F238E27FC236}">
                <a16:creationId xmlns:a16="http://schemas.microsoft.com/office/drawing/2014/main" id="{B25FBECE-70F4-3FA2-66CC-84C52BBC7060}"/>
              </a:ext>
            </a:extLst>
          </p:cNvPr>
          <p:cNvSpPr>
            <a:spLocks noGrp="1"/>
          </p:cNvSpPr>
          <p:nvPr>
            <p:ph idx="1"/>
          </p:nvPr>
        </p:nvSpPr>
        <p:spPr/>
        <p:txBody>
          <a:bodyPr>
            <a:normAutofit/>
          </a:bodyPr>
          <a:lstStyle/>
          <a:p>
            <a:pPr marL="0" indent="0">
              <a:buNone/>
            </a:pPr>
            <a:r>
              <a:rPr lang="en-US" sz="2200" b="1" dirty="0"/>
              <a:t>Homeownership Changes</a:t>
            </a:r>
          </a:p>
          <a:p>
            <a:r>
              <a:rPr lang="en-US" sz="2200" dirty="0"/>
              <a:t>Extends deadline for home buyer development projects from 9 to 12 months</a:t>
            </a:r>
          </a:p>
          <a:p>
            <a:r>
              <a:rPr lang="en-US" sz="2200" dirty="0"/>
              <a:t>Better facilitates lease-purchase</a:t>
            </a:r>
          </a:p>
          <a:p>
            <a:r>
              <a:rPr lang="en-US" sz="2200" dirty="0"/>
              <a:t>Seeks to simplify resale option by establishing compliant approaches to resale price formula</a:t>
            </a:r>
          </a:p>
          <a:p>
            <a:r>
              <a:rPr lang="en-US" sz="2200" dirty="0"/>
              <a:t>Implements statutory provision allowing Community Land Trusts to retain preemptive purchase right</a:t>
            </a:r>
          </a:p>
          <a:p>
            <a:pPr marL="0" indent="0">
              <a:buNone/>
            </a:pPr>
            <a:endParaRPr lang="en-US" sz="1800" dirty="0"/>
          </a:p>
        </p:txBody>
      </p:sp>
    </p:spTree>
    <p:extLst>
      <p:ext uri="{BB962C8B-B14F-4D97-AF65-F5344CB8AC3E}">
        <p14:creationId xmlns:p14="http://schemas.microsoft.com/office/powerpoint/2010/main" val="69062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FBB8B-F3F8-8279-29D6-C938D3E73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45F7C-2071-19C9-686F-FE67C1D88949}"/>
              </a:ext>
            </a:extLst>
          </p:cNvPr>
          <p:cNvSpPr>
            <a:spLocks noGrp="1"/>
          </p:cNvSpPr>
          <p:nvPr>
            <p:ph type="title"/>
          </p:nvPr>
        </p:nvSpPr>
        <p:spPr/>
        <p:txBody>
          <a:bodyPr/>
          <a:lstStyle/>
          <a:p>
            <a:r>
              <a:rPr lang="en-US" b="1" dirty="0"/>
              <a:t>HOME Final Rule Highlights</a:t>
            </a:r>
          </a:p>
        </p:txBody>
      </p:sp>
      <p:sp>
        <p:nvSpPr>
          <p:cNvPr id="3" name="Content Placeholder 2">
            <a:extLst>
              <a:ext uri="{FF2B5EF4-FFF2-40B4-BE49-F238E27FC236}">
                <a16:creationId xmlns:a16="http://schemas.microsoft.com/office/drawing/2014/main" id="{1856FC4B-63C6-37E1-C2BA-9277F93DB569}"/>
              </a:ext>
            </a:extLst>
          </p:cNvPr>
          <p:cNvSpPr>
            <a:spLocks noGrp="1"/>
          </p:cNvSpPr>
          <p:nvPr>
            <p:ph idx="1"/>
          </p:nvPr>
        </p:nvSpPr>
        <p:spPr/>
        <p:txBody>
          <a:bodyPr>
            <a:normAutofit/>
          </a:bodyPr>
          <a:lstStyle/>
          <a:p>
            <a:pPr marL="0" indent="0">
              <a:buNone/>
            </a:pPr>
            <a:r>
              <a:rPr lang="en-US" sz="2200" b="1" dirty="0"/>
              <a:t>CHDOs</a:t>
            </a:r>
          </a:p>
          <a:p>
            <a:r>
              <a:rPr lang="en-US" sz="2200" dirty="0"/>
              <a:t>CHDO as </a:t>
            </a:r>
            <a:r>
              <a:rPr lang="en-US" sz="2200" b="1" dirty="0"/>
              <a:t>developer</a:t>
            </a:r>
            <a:r>
              <a:rPr lang="en-US" sz="2200" dirty="0"/>
              <a:t>: allows CHDO to “share” development responsibilities with another entity</a:t>
            </a:r>
          </a:p>
          <a:p>
            <a:r>
              <a:rPr lang="en-US" sz="2200" dirty="0"/>
              <a:t>CHDO as </a:t>
            </a:r>
            <a:r>
              <a:rPr lang="en-US" sz="2200" b="1" dirty="0"/>
              <a:t>sponsor</a:t>
            </a:r>
            <a:r>
              <a:rPr lang="en-US" sz="2200" dirty="0"/>
              <a:t>: CHDO or wholly-owned subsidiary must be “managing general partner” or “managing member” (not sole general partner or sole managing member)</a:t>
            </a:r>
          </a:p>
          <a:p>
            <a:r>
              <a:rPr lang="en-US" sz="2200" dirty="0"/>
              <a:t>For rental housing </a:t>
            </a:r>
            <a:r>
              <a:rPr lang="en-US" sz="2200" b="1" dirty="0"/>
              <a:t>developed</a:t>
            </a:r>
            <a:r>
              <a:rPr lang="en-US" sz="2200" dirty="0"/>
              <a:t> or </a:t>
            </a:r>
            <a:r>
              <a:rPr lang="en-US" sz="2200" b="1" dirty="0"/>
              <a:t>sponsored</a:t>
            </a:r>
            <a:r>
              <a:rPr lang="en-US" sz="2200" dirty="0"/>
              <a:t> by CHDO: If PJ determines and documents that CHDO no longer has capacity to own/manage a project and there are no other CHDOs within the jurisdiction with capacity to own/manage, PJ may permit transfer of project to a non-CHDO entity that has the capacity (not applicable to CHDO owner role)</a:t>
            </a:r>
            <a:endParaRPr lang="en-US" sz="1800" dirty="0"/>
          </a:p>
        </p:txBody>
      </p:sp>
    </p:spTree>
    <p:extLst>
      <p:ext uri="{BB962C8B-B14F-4D97-AF65-F5344CB8AC3E}">
        <p14:creationId xmlns:p14="http://schemas.microsoft.com/office/powerpoint/2010/main" val="39456421"/>
      </p:ext>
    </p:extLst>
  </p:cSld>
  <p:clrMapOvr>
    <a:masterClrMapping/>
  </p:clrMapOvr>
</p:sld>
</file>

<file path=ppt/theme/theme1.xml><?xml version="1.0" encoding="utf-8"?>
<a:theme xmlns:a="http://schemas.openxmlformats.org/drawingml/2006/main" name="Office Theme">
  <a:themeElements>
    <a:clrScheme name="Custom 18">
      <a:dk1>
        <a:sysClr val="windowText" lastClr="000000"/>
      </a:dk1>
      <a:lt1>
        <a:sysClr val="window" lastClr="FFFFFF"/>
      </a:lt1>
      <a:dk2>
        <a:srgbClr val="44546A"/>
      </a:dk2>
      <a:lt2>
        <a:srgbClr val="E7E6E6"/>
      </a:lt2>
      <a:accent1>
        <a:srgbClr val="0D497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2364</TotalTime>
  <Words>1712</Words>
  <Application>Microsoft Office PowerPoint</Application>
  <PresentationFormat>Widescreen</PresentationFormat>
  <Paragraphs>174</Paragraphs>
  <Slides>21</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Wingdings</vt:lpstr>
      <vt:lpstr>Office Theme</vt:lpstr>
      <vt:lpstr>Custom Design</vt:lpstr>
      <vt:lpstr>NCDA Legislative and Policy Conference</vt:lpstr>
      <vt:lpstr>HOME Final Rule</vt:lpstr>
      <vt:lpstr>HOME Final Rule Highlights</vt:lpstr>
      <vt:lpstr>HOME Final Rule Highlights</vt:lpstr>
      <vt:lpstr>HOME Final Rule Highlights</vt:lpstr>
      <vt:lpstr>HOME Final Rule Highlights</vt:lpstr>
      <vt:lpstr>HOME Final Rule Highlights</vt:lpstr>
      <vt:lpstr>HOME Final Rule Highlights</vt:lpstr>
      <vt:lpstr>HOME Final Rule Highlights</vt:lpstr>
      <vt:lpstr>HOME Final Rule Highlights</vt:lpstr>
      <vt:lpstr>2025 HOME Rule Timeline</vt:lpstr>
      <vt:lpstr>2026: The Year Ahead</vt:lpstr>
      <vt:lpstr>Housing Appropriations</vt:lpstr>
      <vt:lpstr>Pending Housing Authorization Bills</vt:lpstr>
      <vt:lpstr>Senate: ROAD to Housing</vt:lpstr>
      <vt:lpstr>House: Housing for the 21st Century</vt:lpstr>
      <vt:lpstr>HOME changes in ROAD and H21</vt:lpstr>
      <vt:lpstr>HOME changes in ROAD and H21</vt:lpstr>
      <vt:lpstr>HOME changes in ROAD only</vt:lpstr>
      <vt:lpstr>HOME changes in H21 only</vt:lpstr>
      <vt:lpstr>Status of Housing Authorizing Bills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Cedoz</dc:creator>
  <cp:lastModifiedBy>Jennifer Schwartz</cp:lastModifiedBy>
  <cp:revision>94</cp:revision>
  <dcterms:created xsi:type="dcterms:W3CDTF">2018-07-20T19:26:24Z</dcterms:created>
  <dcterms:modified xsi:type="dcterms:W3CDTF">2026-02-04T19:08:40Z</dcterms:modified>
</cp:coreProperties>
</file>